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69" r:id="rId4"/>
    <p:sldId id="267" r:id="rId5"/>
    <p:sldId id="268" r:id="rId6"/>
    <p:sldId id="270" r:id="rId7"/>
    <p:sldId id="260" r:id="rId8"/>
    <p:sldId id="262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0"/>
            <a:r>
              <a:rPr lang="da-DK" noProof="0" smtClean="0"/>
              <a:t>Andet niveau</a:t>
            </a:r>
          </a:p>
          <a:p>
            <a:pPr lvl="0"/>
            <a:r>
              <a:rPr lang="da-DK" noProof="0" smtClean="0"/>
              <a:t>Tredje niveau</a:t>
            </a:r>
          </a:p>
          <a:p>
            <a:pPr lvl="0"/>
            <a:r>
              <a:rPr lang="da-DK" noProof="0" smtClean="0"/>
              <a:t>Fjerde niveau</a:t>
            </a:r>
          </a:p>
          <a:p>
            <a:pPr lvl="0"/>
            <a:r>
              <a:rPr lang="da-DK" noProof="0" smtClean="0"/>
              <a:t>Femte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C6A42DE3-8E8E-4947-9FA6-98E600F4A25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2225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C56CBCF-1CF6-485B-91CE-BBCF455918BC}" type="slidenum">
              <a:rPr lang="da-DK" altLang="da-DK" smtClean="0"/>
              <a:pPr>
                <a:spcBef>
                  <a:spcPct val="0"/>
                </a:spcBef>
              </a:pPr>
              <a:t>1</a:t>
            </a:fld>
            <a:endParaRPr lang="da-DK" altLang="da-DK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386075E-3FF9-46E5-B8F3-F30689B75F69}" type="slidenum">
              <a:rPr lang="da-DK" altLang="da-DK" smtClean="0"/>
              <a:pPr>
                <a:spcBef>
                  <a:spcPct val="0"/>
                </a:spcBef>
              </a:pPr>
              <a:t>11</a:t>
            </a:fld>
            <a:endParaRPr lang="da-DK" altLang="da-DK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Bent Ole Gram Mortensen</a:t>
            </a:r>
          </a:p>
        </p:txBody>
      </p:sp>
    </p:spTree>
    <p:extLst>
      <p:ext uri="{BB962C8B-B14F-4D97-AF65-F5344CB8AC3E}">
        <p14:creationId xmlns:p14="http://schemas.microsoft.com/office/powerpoint/2010/main" val="267890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Bent Ole Gram Mortensen</a:t>
            </a:r>
          </a:p>
        </p:txBody>
      </p:sp>
    </p:spTree>
    <p:extLst>
      <p:ext uri="{BB962C8B-B14F-4D97-AF65-F5344CB8AC3E}">
        <p14:creationId xmlns:p14="http://schemas.microsoft.com/office/powerpoint/2010/main" val="369866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Bent Ole Gram Mortensen</a:t>
            </a:r>
          </a:p>
        </p:txBody>
      </p:sp>
    </p:spTree>
    <p:extLst>
      <p:ext uri="{BB962C8B-B14F-4D97-AF65-F5344CB8AC3E}">
        <p14:creationId xmlns:p14="http://schemas.microsoft.com/office/powerpoint/2010/main" val="1071396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844675"/>
            <a:ext cx="8218488" cy="4281488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Bent Ole Gram Mortensen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3538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Bent Ole Gram Mortensen</a:t>
            </a:r>
          </a:p>
        </p:txBody>
      </p:sp>
    </p:spTree>
    <p:extLst>
      <p:ext uri="{BB962C8B-B14F-4D97-AF65-F5344CB8AC3E}">
        <p14:creationId xmlns:p14="http://schemas.microsoft.com/office/powerpoint/2010/main" val="174988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Bent Ole Gram Mortensen</a:t>
            </a:r>
          </a:p>
        </p:txBody>
      </p:sp>
    </p:spTree>
    <p:extLst>
      <p:ext uri="{BB962C8B-B14F-4D97-AF65-F5344CB8AC3E}">
        <p14:creationId xmlns:p14="http://schemas.microsoft.com/office/powerpoint/2010/main" val="286795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844675"/>
            <a:ext cx="4032250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1850" y="1844675"/>
            <a:ext cx="4033838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Bent Ole Gram Mortensen</a:t>
            </a:r>
          </a:p>
        </p:txBody>
      </p:sp>
    </p:spTree>
    <p:extLst>
      <p:ext uri="{BB962C8B-B14F-4D97-AF65-F5344CB8AC3E}">
        <p14:creationId xmlns:p14="http://schemas.microsoft.com/office/powerpoint/2010/main" val="252537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Bent Ole Gram Mortensen</a:t>
            </a:r>
          </a:p>
        </p:txBody>
      </p:sp>
    </p:spTree>
    <p:extLst>
      <p:ext uri="{BB962C8B-B14F-4D97-AF65-F5344CB8AC3E}">
        <p14:creationId xmlns:p14="http://schemas.microsoft.com/office/powerpoint/2010/main" val="404533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Bent Ole Gram Mortensen</a:t>
            </a:r>
          </a:p>
        </p:txBody>
      </p:sp>
    </p:spTree>
    <p:extLst>
      <p:ext uri="{BB962C8B-B14F-4D97-AF65-F5344CB8AC3E}">
        <p14:creationId xmlns:p14="http://schemas.microsoft.com/office/powerpoint/2010/main" val="322825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Bent Ole Gram Mortensen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226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Bent Ole Gram Mortensen</a:t>
            </a:r>
          </a:p>
        </p:txBody>
      </p:sp>
    </p:spTree>
    <p:extLst>
      <p:ext uri="{BB962C8B-B14F-4D97-AF65-F5344CB8AC3E}">
        <p14:creationId xmlns:p14="http://schemas.microsoft.com/office/powerpoint/2010/main" val="343015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Bent Ole Gram Mortensen</a:t>
            </a:r>
          </a:p>
        </p:txBody>
      </p:sp>
    </p:spTree>
    <p:extLst>
      <p:ext uri="{BB962C8B-B14F-4D97-AF65-F5344CB8AC3E}">
        <p14:creationId xmlns:p14="http://schemas.microsoft.com/office/powerpoint/2010/main" val="376414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675"/>
            <a:ext cx="8218488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68516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700" b="1" i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a-DK"/>
              <a:t>Bent Ole Gram Mortensen</a:t>
            </a:r>
            <a:endParaRPr lang="da-DK" dirty="0"/>
          </a:p>
        </p:txBody>
      </p:sp>
      <p:sp>
        <p:nvSpPr>
          <p:cNvPr id="1029" name="Rectangle 7"/>
          <p:cNvSpPr>
            <a:spLocks noChangeArrowheads="1"/>
          </p:cNvSpPr>
          <p:nvPr userDrawn="1"/>
        </p:nvSpPr>
        <p:spPr bwMode="auto">
          <a:xfrm>
            <a:off x="0" y="0"/>
            <a:ext cx="157163" cy="6858000"/>
          </a:xfrm>
          <a:prstGeom prst="rect">
            <a:avLst/>
          </a:prstGeom>
          <a:solidFill>
            <a:srgbClr val="003E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altLang="da-DK" smtClean="0"/>
          </a:p>
        </p:txBody>
      </p:sp>
      <p:pic>
        <p:nvPicPr>
          <p:cNvPr id="1030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2928938"/>
            <a:ext cx="3879850" cy="383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03" r:id="rId7"/>
    <p:sldLayoutId id="2147483811" r:id="rId8"/>
    <p:sldLayoutId id="2147483812" r:id="rId9"/>
    <p:sldLayoutId id="2147483813" r:id="rId10"/>
    <p:sldLayoutId id="2147483814" r:id="rId11"/>
    <p:sldLayoutId id="2147483804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1"/>
          <p:cNvSpPr>
            <a:spLocks noGrp="1"/>
          </p:cNvSpPr>
          <p:nvPr>
            <p:ph type="dt" sz="quarter" idx="10"/>
          </p:nvPr>
        </p:nvSpPr>
        <p:spPr>
          <a:xfrm>
            <a:off x="214313" y="6500813"/>
            <a:ext cx="7094537" cy="220662"/>
          </a:xfrm>
        </p:spPr>
        <p:txBody>
          <a:bodyPr/>
          <a:lstStyle/>
          <a:p>
            <a:pPr>
              <a:defRPr/>
            </a:pPr>
            <a:r>
              <a:rPr lang="da-DK" sz="1800" dirty="0"/>
              <a:t>Bent Ole Gram Mortensen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50863" y="2184400"/>
            <a:ext cx="8342312" cy="1293813"/>
          </a:xfrm>
        </p:spPr>
        <p:txBody>
          <a:bodyPr lIns="0" tIns="0" rIns="0" bIns="0">
            <a:spAutoFit/>
          </a:bodyPr>
          <a:lstStyle/>
          <a:p>
            <a:pPr defTabSz="381000" eaLnBrk="1" hangingPunct="1">
              <a:defRPr/>
            </a:pPr>
            <a:r>
              <a:rPr lang="en-GB" sz="2800" dirty="0">
                <a:effectLst/>
              </a:rPr>
              <a:t>Legal framework as a core element of district cooling success – the case of Denmark</a:t>
            </a:r>
            <a:endParaRPr lang="da-DK" sz="2800" b="0" dirty="0" smtClean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3716338"/>
            <a:ext cx="8269287" cy="277812"/>
          </a:xfrm>
        </p:spPr>
        <p:txBody>
          <a:bodyPr lIns="0" tIns="0" rIns="0" bIns="0">
            <a:spAutoFit/>
          </a:bodyPr>
          <a:lstStyle/>
          <a:p>
            <a:pPr marL="0" indent="0" algn="ctr" defTabSz="381000" eaLnBrk="1" hangingPunct="1">
              <a:buFontTx/>
              <a:buNone/>
            </a:pPr>
            <a:r>
              <a:rPr lang="da-DK" altLang="da-DK" sz="1800" b="1" smtClean="0"/>
              <a:t>HE 2014, Wuhan</a:t>
            </a:r>
            <a:endParaRPr lang="da-DK" altLang="da-DK" sz="1800" b="1" i="1" smtClean="0">
              <a:solidFill>
                <a:srgbClr val="000000"/>
              </a:solidFill>
            </a:endParaRPr>
          </a:p>
        </p:txBody>
      </p:sp>
      <p:sp>
        <p:nvSpPr>
          <p:cNvPr id="12293" name="Freeform 4"/>
          <p:cNvSpPr>
            <a:spLocks noChangeArrowheads="1"/>
          </p:cNvSpPr>
          <p:nvPr/>
        </p:nvSpPr>
        <p:spPr bwMode="auto">
          <a:xfrm>
            <a:off x="0" y="0"/>
            <a:ext cx="1770063" cy="1893888"/>
          </a:xfrm>
          <a:custGeom>
            <a:avLst/>
            <a:gdLst>
              <a:gd name="T0" fmla="*/ 2147483647 w 1115"/>
              <a:gd name="T1" fmla="*/ 2147483647 h 1193"/>
              <a:gd name="T2" fmla="*/ 2147483647 w 1115"/>
              <a:gd name="T3" fmla="*/ 2147483647 h 1193"/>
              <a:gd name="T4" fmla="*/ 2147483647 w 1115"/>
              <a:gd name="T5" fmla="*/ 2147483647 h 1193"/>
              <a:gd name="T6" fmla="*/ 2147483647 w 1115"/>
              <a:gd name="T7" fmla="*/ 2147483647 h 1193"/>
              <a:gd name="T8" fmla="*/ 2147483647 w 1115"/>
              <a:gd name="T9" fmla="*/ 2147483647 h 1193"/>
              <a:gd name="T10" fmla="*/ 2147483647 w 1115"/>
              <a:gd name="T11" fmla="*/ 2147483647 h 1193"/>
              <a:gd name="T12" fmla="*/ 2147483647 w 1115"/>
              <a:gd name="T13" fmla="*/ 2147483647 h 1193"/>
              <a:gd name="T14" fmla="*/ 2147483647 w 1115"/>
              <a:gd name="T15" fmla="*/ 2147483647 h 1193"/>
              <a:gd name="T16" fmla="*/ 2147483647 w 1115"/>
              <a:gd name="T17" fmla="*/ 2147483647 h 1193"/>
              <a:gd name="T18" fmla="*/ 2147483647 w 1115"/>
              <a:gd name="T19" fmla="*/ 2147483647 h 1193"/>
              <a:gd name="T20" fmla="*/ 0 w 1115"/>
              <a:gd name="T21" fmla="*/ 2147483647 h 1193"/>
              <a:gd name="T22" fmla="*/ 2147483647 w 1115"/>
              <a:gd name="T23" fmla="*/ 2147483647 h 1193"/>
              <a:gd name="T24" fmla="*/ 2147483647 w 1115"/>
              <a:gd name="T25" fmla="*/ 2147483647 h 1193"/>
              <a:gd name="T26" fmla="*/ 2147483647 w 1115"/>
              <a:gd name="T27" fmla="*/ 2147483647 h 1193"/>
              <a:gd name="T28" fmla="*/ 2147483647 w 1115"/>
              <a:gd name="T29" fmla="*/ 2147483647 h 1193"/>
              <a:gd name="T30" fmla="*/ 2147483647 w 1115"/>
              <a:gd name="T31" fmla="*/ 2147483647 h 1193"/>
              <a:gd name="T32" fmla="*/ 2147483647 w 1115"/>
              <a:gd name="T33" fmla="*/ 2147483647 h 1193"/>
              <a:gd name="T34" fmla="*/ 2147483647 w 1115"/>
              <a:gd name="T35" fmla="*/ 2147483647 h 1193"/>
              <a:gd name="T36" fmla="*/ 2147483647 w 1115"/>
              <a:gd name="T37" fmla="*/ 2147483647 h 1193"/>
              <a:gd name="T38" fmla="*/ 2147483647 w 1115"/>
              <a:gd name="T39" fmla="*/ 2147483647 h 1193"/>
              <a:gd name="T40" fmla="*/ 2147483647 w 1115"/>
              <a:gd name="T41" fmla="*/ 2147483647 h 1193"/>
              <a:gd name="T42" fmla="*/ 2147483647 w 1115"/>
              <a:gd name="T43" fmla="*/ 2147483647 h 1193"/>
              <a:gd name="T44" fmla="*/ 2147483647 w 1115"/>
              <a:gd name="T45" fmla="*/ 2147483647 h 1193"/>
              <a:gd name="T46" fmla="*/ 2147483647 w 1115"/>
              <a:gd name="T47" fmla="*/ 2147483647 h 1193"/>
              <a:gd name="T48" fmla="*/ 2147483647 w 1115"/>
              <a:gd name="T49" fmla="*/ 2147483647 h 1193"/>
              <a:gd name="T50" fmla="*/ 2147483647 w 1115"/>
              <a:gd name="T51" fmla="*/ 2147483647 h 1193"/>
              <a:gd name="T52" fmla="*/ 2147483647 w 1115"/>
              <a:gd name="T53" fmla="*/ 2147483647 h 1193"/>
              <a:gd name="T54" fmla="*/ 2147483647 w 1115"/>
              <a:gd name="T55" fmla="*/ 2147483647 h 1193"/>
              <a:gd name="T56" fmla="*/ 2147483647 w 1115"/>
              <a:gd name="T57" fmla="*/ 2147483647 h 1193"/>
              <a:gd name="T58" fmla="*/ 2147483647 w 1115"/>
              <a:gd name="T59" fmla="*/ 2147483647 h 1193"/>
              <a:gd name="T60" fmla="*/ 2147483647 w 1115"/>
              <a:gd name="T61" fmla="*/ 2147483647 h 1193"/>
              <a:gd name="T62" fmla="*/ 2147483647 w 1115"/>
              <a:gd name="T63" fmla="*/ 2147483647 h 1193"/>
              <a:gd name="T64" fmla="*/ 2147483647 w 1115"/>
              <a:gd name="T65" fmla="*/ 2147483647 h 1193"/>
              <a:gd name="T66" fmla="*/ 2147483647 w 1115"/>
              <a:gd name="T67" fmla="*/ 2147483647 h 1193"/>
              <a:gd name="T68" fmla="*/ 2147483647 w 1115"/>
              <a:gd name="T69" fmla="*/ 2147483647 h 1193"/>
              <a:gd name="T70" fmla="*/ 2147483647 w 1115"/>
              <a:gd name="T71" fmla="*/ 2147483647 h 1193"/>
              <a:gd name="T72" fmla="*/ 2147483647 w 1115"/>
              <a:gd name="T73" fmla="*/ 2147483647 h 1193"/>
              <a:gd name="T74" fmla="*/ 2147483647 w 1115"/>
              <a:gd name="T75" fmla="*/ 2147483647 h 1193"/>
              <a:gd name="T76" fmla="*/ 2147483647 w 1115"/>
              <a:gd name="T77" fmla="*/ 2147483647 h 1193"/>
              <a:gd name="T78" fmla="*/ 2147483647 w 1115"/>
              <a:gd name="T79" fmla="*/ 2147483647 h 1193"/>
              <a:gd name="T80" fmla="*/ 2147483647 w 1115"/>
              <a:gd name="T81" fmla="*/ 2147483647 h 1193"/>
              <a:gd name="T82" fmla="*/ 2147483647 w 1115"/>
              <a:gd name="T83" fmla="*/ 2147483647 h 1193"/>
              <a:gd name="T84" fmla="*/ 2147483647 w 1115"/>
              <a:gd name="T85" fmla="*/ 2147483647 h 1193"/>
              <a:gd name="T86" fmla="*/ 2147483647 w 1115"/>
              <a:gd name="T87" fmla="*/ 2147483647 h 1193"/>
              <a:gd name="T88" fmla="*/ 2147483647 w 1115"/>
              <a:gd name="T89" fmla="*/ 2147483647 h 1193"/>
              <a:gd name="T90" fmla="*/ 2147483647 w 1115"/>
              <a:gd name="T91" fmla="*/ 2147483647 h 1193"/>
              <a:gd name="T92" fmla="*/ 2147483647 w 1115"/>
              <a:gd name="T93" fmla="*/ 2147483647 h 1193"/>
              <a:gd name="T94" fmla="*/ 2147483647 w 1115"/>
              <a:gd name="T95" fmla="*/ 2147483647 h 1193"/>
              <a:gd name="T96" fmla="*/ 2147483647 w 1115"/>
              <a:gd name="T97" fmla="*/ 2147483647 h 1193"/>
              <a:gd name="T98" fmla="*/ 2147483647 w 1115"/>
              <a:gd name="T99" fmla="*/ 2147483647 h 1193"/>
              <a:gd name="T100" fmla="*/ 2147483647 w 1115"/>
              <a:gd name="T101" fmla="*/ 2147483647 h 1193"/>
              <a:gd name="T102" fmla="*/ 2147483647 w 1115"/>
              <a:gd name="T103" fmla="*/ 2147483647 h 1193"/>
              <a:gd name="T104" fmla="*/ 2147483647 w 1115"/>
              <a:gd name="T105" fmla="*/ 2147483647 h 1193"/>
              <a:gd name="T106" fmla="*/ 2147483647 w 1115"/>
              <a:gd name="T107" fmla="*/ 2147483647 h 1193"/>
              <a:gd name="T108" fmla="*/ 2147483647 w 1115"/>
              <a:gd name="T109" fmla="*/ 2147483647 h 1193"/>
              <a:gd name="T110" fmla="*/ 2147483647 w 1115"/>
              <a:gd name="T111" fmla="*/ 2147483647 h 1193"/>
              <a:gd name="T112" fmla="*/ 2147483647 w 1115"/>
              <a:gd name="T113" fmla="*/ 2147483647 h 1193"/>
              <a:gd name="T114" fmla="*/ 2147483647 w 1115"/>
              <a:gd name="T115" fmla="*/ 2147483647 h 1193"/>
              <a:gd name="T116" fmla="*/ 2147483647 w 1115"/>
              <a:gd name="T117" fmla="*/ 2147483647 h 1193"/>
              <a:gd name="T118" fmla="*/ 2147483647 w 1115"/>
              <a:gd name="T119" fmla="*/ 2147483647 h 119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115"/>
              <a:gd name="T181" fmla="*/ 0 h 1193"/>
              <a:gd name="T182" fmla="*/ 1115 w 1115"/>
              <a:gd name="T183" fmla="*/ 1193 h 119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115" h="1193">
                <a:moveTo>
                  <a:pt x="404" y="0"/>
                </a:moveTo>
                <a:lnTo>
                  <a:pt x="399" y="4"/>
                </a:lnTo>
                <a:lnTo>
                  <a:pt x="395" y="7"/>
                </a:lnTo>
                <a:lnTo>
                  <a:pt x="390" y="11"/>
                </a:lnTo>
                <a:lnTo>
                  <a:pt x="385" y="15"/>
                </a:lnTo>
                <a:lnTo>
                  <a:pt x="380" y="18"/>
                </a:lnTo>
                <a:lnTo>
                  <a:pt x="376" y="22"/>
                </a:lnTo>
                <a:lnTo>
                  <a:pt x="371" y="26"/>
                </a:lnTo>
                <a:lnTo>
                  <a:pt x="366" y="30"/>
                </a:lnTo>
                <a:lnTo>
                  <a:pt x="361" y="34"/>
                </a:lnTo>
                <a:lnTo>
                  <a:pt x="357" y="38"/>
                </a:lnTo>
                <a:lnTo>
                  <a:pt x="352" y="42"/>
                </a:lnTo>
                <a:lnTo>
                  <a:pt x="347" y="46"/>
                </a:lnTo>
                <a:lnTo>
                  <a:pt x="342" y="50"/>
                </a:lnTo>
                <a:lnTo>
                  <a:pt x="338" y="54"/>
                </a:lnTo>
                <a:lnTo>
                  <a:pt x="333" y="59"/>
                </a:lnTo>
                <a:lnTo>
                  <a:pt x="328" y="63"/>
                </a:lnTo>
                <a:lnTo>
                  <a:pt x="324" y="67"/>
                </a:lnTo>
                <a:lnTo>
                  <a:pt x="319" y="71"/>
                </a:lnTo>
                <a:lnTo>
                  <a:pt x="315" y="75"/>
                </a:lnTo>
                <a:lnTo>
                  <a:pt x="310" y="80"/>
                </a:lnTo>
                <a:lnTo>
                  <a:pt x="306" y="85"/>
                </a:lnTo>
                <a:lnTo>
                  <a:pt x="301" y="89"/>
                </a:lnTo>
                <a:lnTo>
                  <a:pt x="297" y="94"/>
                </a:lnTo>
                <a:lnTo>
                  <a:pt x="292" y="99"/>
                </a:lnTo>
                <a:lnTo>
                  <a:pt x="288" y="103"/>
                </a:lnTo>
                <a:lnTo>
                  <a:pt x="284" y="108"/>
                </a:lnTo>
                <a:lnTo>
                  <a:pt x="280" y="113"/>
                </a:lnTo>
                <a:lnTo>
                  <a:pt x="275" y="118"/>
                </a:lnTo>
                <a:lnTo>
                  <a:pt x="271" y="123"/>
                </a:lnTo>
                <a:lnTo>
                  <a:pt x="267" y="128"/>
                </a:lnTo>
                <a:lnTo>
                  <a:pt x="263" y="133"/>
                </a:lnTo>
                <a:lnTo>
                  <a:pt x="259" y="138"/>
                </a:lnTo>
                <a:lnTo>
                  <a:pt x="255" y="143"/>
                </a:lnTo>
                <a:lnTo>
                  <a:pt x="251" y="148"/>
                </a:lnTo>
                <a:lnTo>
                  <a:pt x="247" y="153"/>
                </a:lnTo>
                <a:lnTo>
                  <a:pt x="244" y="158"/>
                </a:lnTo>
                <a:lnTo>
                  <a:pt x="240" y="164"/>
                </a:lnTo>
                <a:lnTo>
                  <a:pt x="236" y="169"/>
                </a:lnTo>
                <a:lnTo>
                  <a:pt x="233" y="174"/>
                </a:lnTo>
                <a:lnTo>
                  <a:pt x="229" y="179"/>
                </a:lnTo>
                <a:lnTo>
                  <a:pt x="226" y="185"/>
                </a:lnTo>
                <a:lnTo>
                  <a:pt x="223" y="190"/>
                </a:lnTo>
                <a:lnTo>
                  <a:pt x="219" y="196"/>
                </a:lnTo>
                <a:lnTo>
                  <a:pt x="216" y="201"/>
                </a:lnTo>
                <a:lnTo>
                  <a:pt x="213" y="206"/>
                </a:lnTo>
                <a:lnTo>
                  <a:pt x="210" y="212"/>
                </a:lnTo>
                <a:lnTo>
                  <a:pt x="207" y="217"/>
                </a:lnTo>
                <a:lnTo>
                  <a:pt x="205" y="223"/>
                </a:lnTo>
                <a:lnTo>
                  <a:pt x="202" y="228"/>
                </a:lnTo>
                <a:lnTo>
                  <a:pt x="200" y="234"/>
                </a:lnTo>
                <a:lnTo>
                  <a:pt x="197" y="239"/>
                </a:lnTo>
                <a:lnTo>
                  <a:pt x="195" y="245"/>
                </a:lnTo>
                <a:lnTo>
                  <a:pt x="192" y="251"/>
                </a:lnTo>
                <a:lnTo>
                  <a:pt x="190" y="256"/>
                </a:lnTo>
                <a:lnTo>
                  <a:pt x="188" y="262"/>
                </a:lnTo>
                <a:lnTo>
                  <a:pt x="186" y="267"/>
                </a:lnTo>
                <a:lnTo>
                  <a:pt x="184" y="273"/>
                </a:lnTo>
                <a:lnTo>
                  <a:pt x="182" y="279"/>
                </a:lnTo>
                <a:lnTo>
                  <a:pt x="180" y="284"/>
                </a:lnTo>
                <a:lnTo>
                  <a:pt x="178" y="290"/>
                </a:lnTo>
                <a:lnTo>
                  <a:pt x="177" y="296"/>
                </a:lnTo>
                <a:lnTo>
                  <a:pt x="175" y="301"/>
                </a:lnTo>
                <a:lnTo>
                  <a:pt x="174" y="307"/>
                </a:lnTo>
                <a:lnTo>
                  <a:pt x="173" y="313"/>
                </a:lnTo>
                <a:lnTo>
                  <a:pt x="172" y="318"/>
                </a:lnTo>
                <a:lnTo>
                  <a:pt x="171" y="324"/>
                </a:lnTo>
                <a:lnTo>
                  <a:pt x="170" y="330"/>
                </a:lnTo>
                <a:lnTo>
                  <a:pt x="169" y="335"/>
                </a:lnTo>
                <a:lnTo>
                  <a:pt x="169" y="341"/>
                </a:lnTo>
                <a:lnTo>
                  <a:pt x="168" y="347"/>
                </a:lnTo>
                <a:lnTo>
                  <a:pt x="168" y="352"/>
                </a:lnTo>
                <a:lnTo>
                  <a:pt x="168" y="358"/>
                </a:lnTo>
                <a:lnTo>
                  <a:pt x="168" y="364"/>
                </a:lnTo>
                <a:lnTo>
                  <a:pt x="168" y="369"/>
                </a:lnTo>
                <a:lnTo>
                  <a:pt x="168" y="375"/>
                </a:lnTo>
                <a:lnTo>
                  <a:pt x="169" y="381"/>
                </a:lnTo>
                <a:lnTo>
                  <a:pt x="169" y="386"/>
                </a:lnTo>
                <a:lnTo>
                  <a:pt x="170" y="392"/>
                </a:lnTo>
                <a:lnTo>
                  <a:pt x="171" y="398"/>
                </a:lnTo>
                <a:lnTo>
                  <a:pt x="172" y="403"/>
                </a:lnTo>
                <a:lnTo>
                  <a:pt x="173" y="409"/>
                </a:lnTo>
                <a:lnTo>
                  <a:pt x="174" y="414"/>
                </a:lnTo>
                <a:lnTo>
                  <a:pt x="175" y="420"/>
                </a:lnTo>
                <a:lnTo>
                  <a:pt x="177" y="426"/>
                </a:lnTo>
                <a:lnTo>
                  <a:pt x="179" y="431"/>
                </a:lnTo>
                <a:lnTo>
                  <a:pt x="181" y="437"/>
                </a:lnTo>
                <a:lnTo>
                  <a:pt x="183" y="442"/>
                </a:lnTo>
                <a:lnTo>
                  <a:pt x="185" y="448"/>
                </a:lnTo>
                <a:lnTo>
                  <a:pt x="187" y="453"/>
                </a:lnTo>
                <a:lnTo>
                  <a:pt x="190" y="458"/>
                </a:lnTo>
                <a:lnTo>
                  <a:pt x="193" y="464"/>
                </a:lnTo>
                <a:lnTo>
                  <a:pt x="196" y="469"/>
                </a:lnTo>
                <a:lnTo>
                  <a:pt x="199" y="475"/>
                </a:lnTo>
                <a:lnTo>
                  <a:pt x="202" y="480"/>
                </a:lnTo>
                <a:lnTo>
                  <a:pt x="205" y="485"/>
                </a:lnTo>
                <a:lnTo>
                  <a:pt x="208" y="490"/>
                </a:lnTo>
                <a:lnTo>
                  <a:pt x="212" y="496"/>
                </a:lnTo>
                <a:lnTo>
                  <a:pt x="216" y="501"/>
                </a:lnTo>
                <a:lnTo>
                  <a:pt x="220" y="506"/>
                </a:lnTo>
                <a:lnTo>
                  <a:pt x="224" y="511"/>
                </a:lnTo>
                <a:lnTo>
                  <a:pt x="229" y="516"/>
                </a:lnTo>
                <a:lnTo>
                  <a:pt x="234" y="521"/>
                </a:lnTo>
                <a:lnTo>
                  <a:pt x="239" y="527"/>
                </a:lnTo>
                <a:lnTo>
                  <a:pt x="244" y="532"/>
                </a:lnTo>
                <a:lnTo>
                  <a:pt x="249" y="536"/>
                </a:lnTo>
                <a:lnTo>
                  <a:pt x="249" y="537"/>
                </a:lnTo>
                <a:lnTo>
                  <a:pt x="250" y="542"/>
                </a:lnTo>
                <a:lnTo>
                  <a:pt x="250" y="549"/>
                </a:lnTo>
                <a:lnTo>
                  <a:pt x="249" y="555"/>
                </a:lnTo>
                <a:lnTo>
                  <a:pt x="248" y="562"/>
                </a:lnTo>
                <a:lnTo>
                  <a:pt x="246" y="568"/>
                </a:lnTo>
                <a:lnTo>
                  <a:pt x="244" y="575"/>
                </a:lnTo>
                <a:lnTo>
                  <a:pt x="242" y="582"/>
                </a:lnTo>
                <a:lnTo>
                  <a:pt x="239" y="589"/>
                </a:lnTo>
                <a:lnTo>
                  <a:pt x="235" y="596"/>
                </a:lnTo>
                <a:lnTo>
                  <a:pt x="232" y="602"/>
                </a:lnTo>
                <a:lnTo>
                  <a:pt x="227" y="609"/>
                </a:lnTo>
                <a:lnTo>
                  <a:pt x="223" y="615"/>
                </a:lnTo>
                <a:lnTo>
                  <a:pt x="218" y="621"/>
                </a:lnTo>
                <a:lnTo>
                  <a:pt x="213" y="626"/>
                </a:lnTo>
                <a:lnTo>
                  <a:pt x="208" y="631"/>
                </a:lnTo>
                <a:lnTo>
                  <a:pt x="203" y="636"/>
                </a:lnTo>
                <a:lnTo>
                  <a:pt x="198" y="640"/>
                </a:lnTo>
                <a:lnTo>
                  <a:pt x="192" y="643"/>
                </a:lnTo>
                <a:lnTo>
                  <a:pt x="186" y="646"/>
                </a:lnTo>
                <a:lnTo>
                  <a:pt x="179" y="648"/>
                </a:lnTo>
                <a:lnTo>
                  <a:pt x="173" y="649"/>
                </a:lnTo>
                <a:lnTo>
                  <a:pt x="167" y="650"/>
                </a:lnTo>
                <a:lnTo>
                  <a:pt x="159" y="650"/>
                </a:lnTo>
                <a:lnTo>
                  <a:pt x="151" y="650"/>
                </a:lnTo>
                <a:lnTo>
                  <a:pt x="143" y="649"/>
                </a:lnTo>
                <a:lnTo>
                  <a:pt x="135" y="649"/>
                </a:lnTo>
                <a:lnTo>
                  <a:pt x="127" y="649"/>
                </a:lnTo>
                <a:lnTo>
                  <a:pt x="119" y="649"/>
                </a:lnTo>
                <a:lnTo>
                  <a:pt x="111" y="648"/>
                </a:lnTo>
                <a:lnTo>
                  <a:pt x="104" y="648"/>
                </a:lnTo>
                <a:lnTo>
                  <a:pt x="96" y="647"/>
                </a:lnTo>
                <a:lnTo>
                  <a:pt x="89" y="647"/>
                </a:lnTo>
                <a:lnTo>
                  <a:pt x="81" y="646"/>
                </a:lnTo>
                <a:lnTo>
                  <a:pt x="74" y="645"/>
                </a:lnTo>
                <a:lnTo>
                  <a:pt x="66" y="645"/>
                </a:lnTo>
                <a:lnTo>
                  <a:pt x="59" y="644"/>
                </a:lnTo>
                <a:lnTo>
                  <a:pt x="51" y="643"/>
                </a:lnTo>
                <a:lnTo>
                  <a:pt x="44" y="643"/>
                </a:lnTo>
                <a:lnTo>
                  <a:pt x="36" y="642"/>
                </a:lnTo>
                <a:lnTo>
                  <a:pt x="29" y="641"/>
                </a:lnTo>
                <a:lnTo>
                  <a:pt x="22" y="640"/>
                </a:lnTo>
                <a:lnTo>
                  <a:pt x="14" y="639"/>
                </a:lnTo>
                <a:lnTo>
                  <a:pt x="7" y="639"/>
                </a:lnTo>
                <a:lnTo>
                  <a:pt x="0" y="638"/>
                </a:lnTo>
                <a:lnTo>
                  <a:pt x="0" y="648"/>
                </a:lnTo>
                <a:lnTo>
                  <a:pt x="0" y="657"/>
                </a:lnTo>
                <a:lnTo>
                  <a:pt x="0" y="666"/>
                </a:lnTo>
                <a:lnTo>
                  <a:pt x="0" y="675"/>
                </a:lnTo>
                <a:lnTo>
                  <a:pt x="0" y="683"/>
                </a:lnTo>
                <a:lnTo>
                  <a:pt x="0" y="691"/>
                </a:lnTo>
                <a:lnTo>
                  <a:pt x="0" y="700"/>
                </a:lnTo>
                <a:lnTo>
                  <a:pt x="0" y="708"/>
                </a:lnTo>
                <a:lnTo>
                  <a:pt x="0" y="716"/>
                </a:lnTo>
                <a:lnTo>
                  <a:pt x="7" y="716"/>
                </a:lnTo>
                <a:lnTo>
                  <a:pt x="14" y="716"/>
                </a:lnTo>
                <a:lnTo>
                  <a:pt x="21" y="716"/>
                </a:lnTo>
                <a:lnTo>
                  <a:pt x="28" y="716"/>
                </a:lnTo>
                <a:lnTo>
                  <a:pt x="35" y="716"/>
                </a:lnTo>
                <a:lnTo>
                  <a:pt x="43" y="716"/>
                </a:lnTo>
                <a:lnTo>
                  <a:pt x="50" y="715"/>
                </a:lnTo>
                <a:lnTo>
                  <a:pt x="57" y="715"/>
                </a:lnTo>
                <a:lnTo>
                  <a:pt x="64" y="715"/>
                </a:lnTo>
                <a:lnTo>
                  <a:pt x="72" y="714"/>
                </a:lnTo>
                <a:lnTo>
                  <a:pt x="79" y="713"/>
                </a:lnTo>
                <a:lnTo>
                  <a:pt x="86" y="713"/>
                </a:lnTo>
                <a:lnTo>
                  <a:pt x="94" y="712"/>
                </a:lnTo>
                <a:lnTo>
                  <a:pt x="101" y="711"/>
                </a:lnTo>
                <a:lnTo>
                  <a:pt x="108" y="710"/>
                </a:lnTo>
                <a:lnTo>
                  <a:pt x="116" y="710"/>
                </a:lnTo>
                <a:lnTo>
                  <a:pt x="123" y="709"/>
                </a:lnTo>
                <a:lnTo>
                  <a:pt x="130" y="708"/>
                </a:lnTo>
                <a:lnTo>
                  <a:pt x="138" y="707"/>
                </a:lnTo>
                <a:lnTo>
                  <a:pt x="145" y="706"/>
                </a:lnTo>
                <a:lnTo>
                  <a:pt x="152" y="705"/>
                </a:lnTo>
                <a:lnTo>
                  <a:pt x="160" y="703"/>
                </a:lnTo>
                <a:lnTo>
                  <a:pt x="167" y="702"/>
                </a:lnTo>
                <a:lnTo>
                  <a:pt x="174" y="701"/>
                </a:lnTo>
                <a:lnTo>
                  <a:pt x="182" y="700"/>
                </a:lnTo>
                <a:lnTo>
                  <a:pt x="189" y="699"/>
                </a:lnTo>
                <a:lnTo>
                  <a:pt x="197" y="698"/>
                </a:lnTo>
                <a:lnTo>
                  <a:pt x="204" y="697"/>
                </a:lnTo>
                <a:lnTo>
                  <a:pt x="210" y="696"/>
                </a:lnTo>
                <a:lnTo>
                  <a:pt x="218" y="695"/>
                </a:lnTo>
                <a:lnTo>
                  <a:pt x="225" y="694"/>
                </a:lnTo>
                <a:lnTo>
                  <a:pt x="232" y="693"/>
                </a:lnTo>
                <a:lnTo>
                  <a:pt x="239" y="692"/>
                </a:lnTo>
                <a:lnTo>
                  <a:pt x="247" y="691"/>
                </a:lnTo>
                <a:lnTo>
                  <a:pt x="254" y="690"/>
                </a:lnTo>
                <a:lnTo>
                  <a:pt x="261" y="689"/>
                </a:lnTo>
                <a:lnTo>
                  <a:pt x="268" y="688"/>
                </a:lnTo>
                <a:lnTo>
                  <a:pt x="276" y="687"/>
                </a:lnTo>
                <a:lnTo>
                  <a:pt x="283" y="687"/>
                </a:lnTo>
                <a:lnTo>
                  <a:pt x="290" y="686"/>
                </a:lnTo>
                <a:lnTo>
                  <a:pt x="297" y="686"/>
                </a:lnTo>
                <a:lnTo>
                  <a:pt x="304" y="685"/>
                </a:lnTo>
                <a:lnTo>
                  <a:pt x="311" y="685"/>
                </a:lnTo>
                <a:lnTo>
                  <a:pt x="318" y="684"/>
                </a:lnTo>
                <a:lnTo>
                  <a:pt x="326" y="684"/>
                </a:lnTo>
                <a:lnTo>
                  <a:pt x="333" y="684"/>
                </a:lnTo>
                <a:lnTo>
                  <a:pt x="340" y="684"/>
                </a:lnTo>
                <a:lnTo>
                  <a:pt x="346" y="684"/>
                </a:lnTo>
                <a:lnTo>
                  <a:pt x="353" y="684"/>
                </a:lnTo>
                <a:lnTo>
                  <a:pt x="360" y="684"/>
                </a:lnTo>
                <a:lnTo>
                  <a:pt x="367" y="685"/>
                </a:lnTo>
                <a:lnTo>
                  <a:pt x="374" y="685"/>
                </a:lnTo>
                <a:lnTo>
                  <a:pt x="381" y="686"/>
                </a:lnTo>
                <a:lnTo>
                  <a:pt x="385" y="692"/>
                </a:lnTo>
                <a:lnTo>
                  <a:pt x="389" y="699"/>
                </a:lnTo>
                <a:lnTo>
                  <a:pt x="393" y="706"/>
                </a:lnTo>
                <a:lnTo>
                  <a:pt x="396" y="714"/>
                </a:lnTo>
                <a:lnTo>
                  <a:pt x="399" y="721"/>
                </a:lnTo>
                <a:lnTo>
                  <a:pt x="402" y="728"/>
                </a:lnTo>
                <a:lnTo>
                  <a:pt x="405" y="736"/>
                </a:lnTo>
                <a:lnTo>
                  <a:pt x="407" y="743"/>
                </a:lnTo>
                <a:lnTo>
                  <a:pt x="410" y="750"/>
                </a:lnTo>
                <a:lnTo>
                  <a:pt x="413" y="757"/>
                </a:lnTo>
                <a:lnTo>
                  <a:pt x="416" y="764"/>
                </a:lnTo>
                <a:lnTo>
                  <a:pt x="416" y="768"/>
                </a:lnTo>
                <a:lnTo>
                  <a:pt x="415" y="771"/>
                </a:lnTo>
                <a:lnTo>
                  <a:pt x="411" y="775"/>
                </a:lnTo>
                <a:lnTo>
                  <a:pt x="403" y="774"/>
                </a:lnTo>
                <a:lnTo>
                  <a:pt x="396" y="773"/>
                </a:lnTo>
                <a:lnTo>
                  <a:pt x="388" y="772"/>
                </a:lnTo>
                <a:lnTo>
                  <a:pt x="379" y="771"/>
                </a:lnTo>
                <a:lnTo>
                  <a:pt x="370" y="771"/>
                </a:lnTo>
                <a:lnTo>
                  <a:pt x="362" y="771"/>
                </a:lnTo>
                <a:lnTo>
                  <a:pt x="353" y="771"/>
                </a:lnTo>
                <a:lnTo>
                  <a:pt x="345" y="771"/>
                </a:lnTo>
                <a:lnTo>
                  <a:pt x="336" y="771"/>
                </a:lnTo>
                <a:lnTo>
                  <a:pt x="329" y="772"/>
                </a:lnTo>
                <a:lnTo>
                  <a:pt x="321" y="773"/>
                </a:lnTo>
                <a:lnTo>
                  <a:pt x="315" y="774"/>
                </a:lnTo>
                <a:lnTo>
                  <a:pt x="309" y="775"/>
                </a:lnTo>
                <a:lnTo>
                  <a:pt x="303" y="779"/>
                </a:lnTo>
                <a:lnTo>
                  <a:pt x="298" y="782"/>
                </a:lnTo>
                <a:lnTo>
                  <a:pt x="292" y="786"/>
                </a:lnTo>
                <a:lnTo>
                  <a:pt x="287" y="790"/>
                </a:lnTo>
                <a:lnTo>
                  <a:pt x="282" y="794"/>
                </a:lnTo>
                <a:lnTo>
                  <a:pt x="278" y="798"/>
                </a:lnTo>
                <a:lnTo>
                  <a:pt x="273" y="802"/>
                </a:lnTo>
                <a:lnTo>
                  <a:pt x="269" y="806"/>
                </a:lnTo>
                <a:lnTo>
                  <a:pt x="264" y="811"/>
                </a:lnTo>
                <a:lnTo>
                  <a:pt x="260" y="815"/>
                </a:lnTo>
                <a:lnTo>
                  <a:pt x="256" y="820"/>
                </a:lnTo>
                <a:lnTo>
                  <a:pt x="253" y="825"/>
                </a:lnTo>
                <a:lnTo>
                  <a:pt x="249" y="830"/>
                </a:lnTo>
                <a:lnTo>
                  <a:pt x="246" y="835"/>
                </a:lnTo>
                <a:lnTo>
                  <a:pt x="243" y="840"/>
                </a:lnTo>
                <a:lnTo>
                  <a:pt x="239" y="845"/>
                </a:lnTo>
                <a:lnTo>
                  <a:pt x="237" y="850"/>
                </a:lnTo>
                <a:lnTo>
                  <a:pt x="234" y="855"/>
                </a:lnTo>
                <a:lnTo>
                  <a:pt x="231" y="860"/>
                </a:lnTo>
                <a:lnTo>
                  <a:pt x="229" y="866"/>
                </a:lnTo>
                <a:lnTo>
                  <a:pt x="227" y="871"/>
                </a:lnTo>
                <a:lnTo>
                  <a:pt x="225" y="877"/>
                </a:lnTo>
                <a:lnTo>
                  <a:pt x="223" y="882"/>
                </a:lnTo>
                <a:lnTo>
                  <a:pt x="221" y="888"/>
                </a:lnTo>
                <a:lnTo>
                  <a:pt x="219" y="894"/>
                </a:lnTo>
                <a:lnTo>
                  <a:pt x="218" y="899"/>
                </a:lnTo>
                <a:lnTo>
                  <a:pt x="217" y="905"/>
                </a:lnTo>
                <a:lnTo>
                  <a:pt x="215" y="911"/>
                </a:lnTo>
                <a:lnTo>
                  <a:pt x="214" y="917"/>
                </a:lnTo>
                <a:lnTo>
                  <a:pt x="214" y="923"/>
                </a:lnTo>
                <a:lnTo>
                  <a:pt x="213" y="928"/>
                </a:lnTo>
                <a:lnTo>
                  <a:pt x="212" y="934"/>
                </a:lnTo>
                <a:lnTo>
                  <a:pt x="212" y="940"/>
                </a:lnTo>
                <a:lnTo>
                  <a:pt x="212" y="946"/>
                </a:lnTo>
                <a:lnTo>
                  <a:pt x="212" y="952"/>
                </a:lnTo>
                <a:lnTo>
                  <a:pt x="212" y="958"/>
                </a:lnTo>
                <a:lnTo>
                  <a:pt x="212" y="964"/>
                </a:lnTo>
                <a:lnTo>
                  <a:pt x="212" y="970"/>
                </a:lnTo>
                <a:lnTo>
                  <a:pt x="213" y="976"/>
                </a:lnTo>
                <a:lnTo>
                  <a:pt x="213" y="982"/>
                </a:lnTo>
                <a:lnTo>
                  <a:pt x="214" y="988"/>
                </a:lnTo>
                <a:lnTo>
                  <a:pt x="215" y="994"/>
                </a:lnTo>
                <a:lnTo>
                  <a:pt x="216" y="1000"/>
                </a:lnTo>
                <a:lnTo>
                  <a:pt x="217" y="1006"/>
                </a:lnTo>
                <a:lnTo>
                  <a:pt x="219" y="1011"/>
                </a:lnTo>
                <a:lnTo>
                  <a:pt x="220" y="1017"/>
                </a:lnTo>
                <a:lnTo>
                  <a:pt x="222" y="1023"/>
                </a:lnTo>
                <a:lnTo>
                  <a:pt x="223" y="1029"/>
                </a:lnTo>
                <a:lnTo>
                  <a:pt x="225" y="1035"/>
                </a:lnTo>
                <a:lnTo>
                  <a:pt x="227" y="1040"/>
                </a:lnTo>
                <a:lnTo>
                  <a:pt x="229" y="1046"/>
                </a:lnTo>
                <a:lnTo>
                  <a:pt x="231" y="1051"/>
                </a:lnTo>
                <a:lnTo>
                  <a:pt x="234" y="1057"/>
                </a:lnTo>
                <a:lnTo>
                  <a:pt x="236" y="1062"/>
                </a:lnTo>
                <a:lnTo>
                  <a:pt x="239" y="1068"/>
                </a:lnTo>
                <a:lnTo>
                  <a:pt x="241" y="1073"/>
                </a:lnTo>
                <a:lnTo>
                  <a:pt x="244" y="1078"/>
                </a:lnTo>
                <a:lnTo>
                  <a:pt x="247" y="1084"/>
                </a:lnTo>
                <a:lnTo>
                  <a:pt x="250" y="1089"/>
                </a:lnTo>
                <a:lnTo>
                  <a:pt x="253" y="1094"/>
                </a:lnTo>
                <a:lnTo>
                  <a:pt x="257" y="1099"/>
                </a:lnTo>
                <a:lnTo>
                  <a:pt x="260" y="1104"/>
                </a:lnTo>
                <a:lnTo>
                  <a:pt x="264" y="1108"/>
                </a:lnTo>
                <a:lnTo>
                  <a:pt x="267" y="1113"/>
                </a:lnTo>
                <a:lnTo>
                  <a:pt x="271" y="1118"/>
                </a:lnTo>
                <a:lnTo>
                  <a:pt x="275" y="1122"/>
                </a:lnTo>
                <a:lnTo>
                  <a:pt x="279" y="1127"/>
                </a:lnTo>
                <a:lnTo>
                  <a:pt x="283" y="1131"/>
                </a:lnTo>
                <a:lnTo>
                  <a:pt x="287" y="1135"/>
                </a:lnTo>
                <a:lnTo>
                  <a:pt x="292" y="1139"/>
                </a:lnTo>
                <a:lnTo>
                  <a:pt x="296" y="1143"/>
                </a:lnTo>
                <a:lnTo>
                  <a:pt x="300" y="1147"/>
                </a:lnTo>
                <a:lnTo>
                  <a:pt x="305" y="1150"/>
                </a:lnTo>
                <a:lnTo>
                  <a:pt x="310" y="1154"/>
                </a:lnTo>
                <a:lnTo>
                  <a:pt x="315" y="1157"/>
                </a:lnTo>
                <a:lnTo>
                  <a:pt x="320" y="1161"/>
                </a:lnTo>
                <a:lnTo>
                  <a:pt x="325" y="1164"/>
                </a:lnTo>
                <a:lnTo>
                  <a:pt x="330" y="1167"/>
                </a:lnTo>
                <a:lnTo>
                  <a:pt x="335" y="1169"/>
                </a:lnTo>
                <a:lnTo>
                  <a:pt x="340" y="1172"/>
                </a:lnTo>
                <a:lnTo>
                  <a:pt x="346" y="1175"/>
                </a:lnTo>
                <a:lnTo>
                  <a:pt x="351" y="1177"/>
                </a:lnTo>
                <a:lnTo>
                  <a:pt x="357" y="1179"/>
                </a:lnTo>
                <a:lnTo>
                  <a:pt x="362" y="1181"/>
                </a:lnTo>
                <a:lnTo>
                  <a:pt x="363" y="1181"/>
                </a:lnTo>
                <a:lnTo>
                  <a:pt x="369" y="1183"/>
                </a:lnTo>
                <a:lnTo>
                  <a:pt x="375" y="1185"/>
                </a:lnTo>
                <a:lnTo>
                  <a:pt x="381" y="1186"/>
                </a:lnTo>
                <a:lnTo>
                  <a:pt x="388" y="1186"/>
                </a:lnTo>
                <a:lnTo>
                  <a:pt x="394" y="1186"/>
                </a:lnTo>
                <a:lnTo>
                  <a:pt x="401" y="1186"/>
                </a:lnTo>
                <a:lnTo>
                  <a:pt x="407" y="1186"/>
                </a:lnTo>
                <a:lnTo>
                  <a:pt x="414" y="1185"/>
                </a:lnTo>
                <a:lnTo>
                  <a:pt x="421" y="1184"/>
                </a:lnTo>
                <a:lnTo>
                  <a:pt x="428" y="1183"/>
                </a:lnTo>
                <a:lnTo>
                  <a:pt x="435" y="1182"/>
                </a:lnTo>
                <a:lnTo>
                  <a:pt x="441" y="1182"/>
                </a:lnTo>
                <a:lnTo>
                  <a:pt x="448" y="1181"/>
                </a:lnTo>
                <a:lnTo>
                  <a:pt x="455" y="1181"/>
                </a:lnTo>
                <a:lnTo>
                  <a:pt x="462" y="1181"/>
                </a:lnTo>
                <a:lnTo>
                  <a:pt x="468" y="1181"/>
                </a:lnTo>
                <a:lnTo>
                  <a:pt x="475" y="1182"/>
                </a:lnTo>
                <a:lnTo>
                  <a:pt x="481" y="1184"/>
                </a:lnTo>
                <a:lnTo>
                  <a:pt x="488" y="1186"/>
                </a:lnTo>
                <a:lnTo>
                  <a:pt x="494" y="1189"/>
                </a:lnTo>
                <a:lnTo>
                  <a:pt x="500" y="1193"/>
                </a:lnTo>
                <a:lnTo>
                  <a:pt x="507" y="1193"/>
                </a:lnTo>
                <a:lnTo>
                  <a:pt x="514" y="1192"/>
                </a:lnTo>
                <a:lnTo>
                  <a:pt x="521" y="1191"/>
                </a:lnTo>
                <a:lnTo>
                  <a:pt x="528" y="1190"/>
                </a:lnTo>
                <a:lnTo>
                  <a:pt x="534" y="1188"/>
                </a:lnTo>
                <a:lnTo>
                  <a:pt x="541" y="1186"/>
                </a:lnTo>
                <a:lnTo>
                  <a:pt x="547" y="1184"/>
                </a:lnTo>
                <a:lnTo>
                  <a:pt x="553" y="1182"/>
                </a:lnTo>
                <a:lnTo>
                  <a:pt x="559" y="1179"/>
                </a:lnTo>
                <a:lnTo>
                  <a:pt x="565" y="1175"/>
                </a:lnTo>
                <a:lnTo>
                  <a:pt x="570" y="1172"/>
                </a:lnTo>
                <a:lnTo>
                  <a:pt x="576" y="1168"/>
                </a:lnTo>
                <a:lnTo>
                  <a:pt x="581" y="1164"/>
                </a:lnTo>
                <a:lnTo>
                  <a:pt x="586" y="1160"/>
                </a:lnTo>
                <a:lnTo>
                  <a:pt x="591" y="1155"/>
                </a:lnTo>
                <a:lnTo>
                  <a:pt x="596" y="1151"/>
                </a:lnTo>
                <a:lnTo>
                  <a:pt x="601" y="1146"/>
                </a:lnTo>
                <a:lnTo>
                  <a:pt x="605" y="1140"/>
                </a:lnTo>
                <a:lnTo>
                  <a:pt x="610" y="1135"/>
                </a:lnTo>
                <a:lnTo>
                  <a:pt x="614" y="1130"/>
                </a:lnTo>
                <a:lnTo>
                  <a:pt x="618" y="1124"/>
                </a:lnTo>
                <a:lnTo>
                  <a:pt x="622" y="1118"/>
                </a:lnTo>
                <a:lnTo>
                  <a:pt x="625" y="1112"/>
                </a:lnTo>
                <a:lnTo>
                  <a:pt x="629" y="1106"/>
                </a:lnTo>
                <a:lnTo>
                  <a:pt x="632" y="1100"/>
                </a:lnTo>
                <a:lnTo>
                  <a:pt x="636" y="1093"/>
                </a:lnTo>
                <a:lnTo>
                  <a:pt x="639" y="1087"/>
                </a:lnTo>
                <a:lnTo>
                  <a:pt x="642" y="1081"/>
                </a:lnTo>
                <a:lnTo>
                  <a:pt x="644" y="1074"/>
                </a:lnTo>
                <a:lnTo>
                  <a:pt x="647" y="1067"/>
                </a:lnTo>
                <a:lnTo>
                  <a:pt x="650" y="1061"/>
                </a:lnTo>
                <a:lnTo>
                  <a:pt x="652" y="1054"/>
                </a:lnTo>
                <a:lnTo>
                  <a:pt x="654" y="1047"/>
                </a:lnTo>
                <a:lnTo>
                  <a:pt x="656" y="1040"/>
                </a:lnTo>
                <a:lnTo>
                  <a:pt x="658" y="1033"/>
                </a:lnTo>
                <a:lnTo>
                  <a:pt x="660" y="1027"/>
                </a:lnTo>
                <a:lnTo>
                  <a:pt x="661" y="1020"/>
                </a:lnTo>
                <a:lnTo>
                  <a:pt x="663" y="1013"/>
                </a:lnTo>
                <a:lnTo>
                  <a:pt x="665" y="1006"/>
                </a:lnTo>
                <a:lnTo>
                  <a:pt x="667" y="999"/>
                </a:lnTo>
                <a:lnTo>
                  <a:pt x="668" y="992"/>
                </a:lnTo>
                <a:lnTo>
                  <a:pt x="669" y="985"/>
                </a:lnTo>
                <a:lnTo>
                  <a:pt x="670" y="977"/>
                </a:lnTo>
                <a:lnTo>
                  <a:pt x="671" y="970"/>
                </a:lnTo>
                <a:lnTo>
                  <a:pt x="672" y="962"/>
                </a:lnTo>
                <a:lnTo>
                  <a:pt x="672" y="954"/>
                </a:lnTo>
                <a:lnTo>
                  <a:pt x="672" y="946"/>
                </a:lnTo>
                <a:lnTo>
                  <a:pt x="673" y="938"/>
                </a:lnTo>
                <a:lnTo>
                  <a:pt x="673" y="929"/>
                </a:lnTo>
                <a:lnTo>
                  <a:pt x="673" y="921"/>
                </a:lnTo>
                <a:lnTo>
                  <a:pt x="673" y="912"/>
                </a:lnTo>
                <a:lnTo>
                  <a:pt x="673" y="904"/>
                </a:lnTo>
                <a:lnTo>
                  <a:pt x="673" y="895"/>
                </a:lnTo>
                <a:lnTo>
                  <a:pt x="671" y="888"/>
                </a:lnTo>
                <a:lnTo>
                  <a:pt x="668" y="882"/>
                </a:lnTo>
                <a:lnTo>
                  <a:pt x="666" y="875"/>
                </a:lnTo>
                <a:lnTo>
                  <a:pt x="663" y="869"/>
                </a:lnTo>
                <a:lnTo>
                  <a:pt x="661" y="862"/>
                </a:lnTo>
                <a:lnTo>
                  <a:pt x="658" y="855"/>
                </a:lnTo>
                <a:lnTo>
                  <a:pt x="656" y="847"/>
                </a:lnTo>
                <a:lnTo>
                  <a:pt x="653" y="840"/>
                </a:lnTo>
                <a:lnTo>
                  <a:pt x="650" y="833"/>
                </a:lnTo>
                <a:lnTo>
                  <a:pt x="647" y="826"/>
                </a:lnTo>
                <a:lnTo>
                  <a:pt x="644" y="820"/>
                </a:lnTo>
                <a:lnTo>
                  <a:pt x="640" y="813"/>
                </a:lnTo>
                <a:lnTo>
                  <a:pt x="637" y="807"/>
                </a:lnTo>
                <a:lnTo>
                  <a:pt x="633" y="800"/>
                </a:lnTo>
                <a:lnTo>
                  <a:pt x="629" y="795"/>
                </a:lnTo>
                <a:lnTo>
                  <a:pt x="624" y="789"/>
                </a:lnTo>
                <a:lnTo>
                  <a:pt x="619" y="784"/>
                </a:lnTo>
                <a:lnTo>
                  <a:pt x="614" y="780"/>
                </a:lnTo>
                <a:lnTo>
                  <a:pt x="608" y="776"/>
                </a:lnTo>
                <a:lnTo>
                  <a:pt x="602" y="772"/>
                </a:lnTo>
                <a:lnTo>
                  <a:pt x="595" y="769"/>
                </a:lnTo>
                <a:lnTo>
                  <a:pt x="589" y="766"/>
                </a:lnTo>
                <a:lnTo>
                  <a:pt x="582" y="764"/>
                </a:lnTo>
                <a:lnTo>
                  <a:pt x="575" y="762"/>
                </a:lnTo>
                <a:lnTo>
                  <a:pt x="568" y="760"/>
                </a:lnTo>
                <a:lnTo>
                  <a:pt x="561" y="759"/>
                </a:lnTo>
                <a:lnTo>
                  <a:pt x="553" y="758"/>
                </a:lnTo>
                <a:lnTo>
                  <a:pt x="546" y="758"/>
                </a:lnTo>
                <a:lnTo>
                  <a:pt x="538" y="758"/>
                </a:lnTo>
                <a:lnTo>
                  <a:pt x="530" y="758"/>
                </a:lnTo>
                <a:lnTo>
                  <a:pt x="523" y="758"/>
                </a:lnTo>
                <a:lnTo>
                  <a:pt x="515" y="759"/>
                </a:lnTo>
                <a:lnTo>
                  <a:pt x="507" y="760"/>
                </a:lnTo>
                <a:lnTo>
                  <a:pt x="499" y="761"/>
                </a:lnTo>
                <a:lnTo>
                  <a:pt x="492" y="762"/>
                </a:lnTo>
                <a:lnTo>
                  <a:pt x="484" y="764"/>
                </a:lnTo>
                <a:lnTo>
                  <a:pt x="477" y="765"/>
                </a:lnTo>
                <a:lnTo>
                  <a:pt x="469" y="767"/>
                </a:lnTo>
                <a:lnTo>
                  <a:pt x="462" y="768"/>
                </a:lnTo>
                <a:lnTo>
                  <a:pt x="455" y="770"/>
                </a:lnTo>
                <a:lnTo>
                  <a:pt x="448" y="772"/>
                </a:lnTo>
                <a:lnTo>
                  <a:pt x="441" y="773"/>
                </a:lnTo>
                <a:lnTo>
                  <a:pt x="435" y="775"/>
                </a:lnTo>
                <a:lnTo>
                  <a:pt x="430" y="770"/>
                </a:lnTo>
                <a:lnTo>
                  <a:pt x="426" y="764"/>
                </a:lnTo>
                <a:lnTo>
                  <a:pt x="422" y="758"/>
                </a:lnTo>
                <a:lnTo>
                  <a:pt x="419" y="751"/>
                </a:lnTo>
                <a:lnTo>
                  <a:pt x="417" y="744"/>
                </a:lnTo>
                <a:lnTo>
                  <a:pt x="414" y="737"/>
                </a:lnTo>
                <a:lnTo>
                  <a:pt x="413" y="729"/>
                </a:lnTo>
                <a:lnTo>
                  <a:pt x="411" y="721"/>
                </a:lnTo>
                <a:lnTo>
                  <a:pt x="410" y="713"/>
                </a:lnTo>
                <a:lnTo>
                  <a:pt x="409" y="705"/>
                </a:lnTo>
                <a:lnTo>
                  <a:pt x="408" y="697"/>
                </a:lnTo>
                <a:lnTo>
                  <a:pt x="407" y="689"/>
                </a:lnTo>
                <a:lnTo>
                  <a:pt x="406" y="682"/>
                </a:lnTo>
                <a:lnTo>
                  <a:pt x="404" y="674"/>
                </a:lnTo>
                <a:lnTo>
                  <a:pt x="410" y="670"/>
                </a:lnTo>
                <a:lnTo>
                  <a:pt x="417" y="667"/>
                </a:lnTo>
                <a:lnTo>
                  <a:pt x="423" y="664"/>
                </a:lnTo>
                <a:lnTo>
                  <a:pt x="429" y="661"/>
                </a:lnTo>
                <a:lnTo>
                  <a:pt x="436" y="658"/>
                </a:lnTo>
                <a:lnTo>
                  <a:pt x="442" y="656"/>
                </a:lnTo>
                <a:lnTo>
                  <a:pt x="449" y="653"/>
                </a:lnTo>
                <a:lnTo>
                  <a:pt x="455" y="650"/>
                </a:lnTo>
                <a:lnTo>
                  <a:pt x="462" y="648"/>
                </a:lnTo>
                <a:lnTo>
                  <a:pt x="469" y="645"/>
                </a:lnTo>
                <a:lnTo>
                  <a:pt x="475" y="643"/>
                </a:lnTo>
                <a:lnTo>
                  <a:pt x="482" y="640"/>
                </a:lnTo>
                <a:lnTo>
                  <a:pt x="489" y="638"/>
                </a:lnTo>
                <a:lnTo>
                  <a:pt x="495" y="635"/>
                </a:lnTo>
                <a:lnTo>
                  <a:pt x="502" y="632"/>
                </a:lnTo>
                <a:lnTo>
                  <a:pt x="509" y="630"/>
                </a:lnTo>
                <a:lnTo>
                  <a:pt x="516" y="627"/>
                </a:lnTo>
                <a:lnTo>
                  <a:pt x="522" y="624"/>
                </a:lnTo>
                <a:lnTo>
                  <a:pt x="529" y="622"/>
                </a:lnTo>
                <a:lnTo>
                  <a:pt x="536" y="619"/>
                </a:lnTo>
                <a:lnTo>
                  <a:pt x="542" y="616"/>
                </a:lnTo>
                <a:lnTo>
                  <a:pt x="549" y="613"/>
                </a:lnTo>
                <a:lnTo>
                  <a:pt x="556" y="609"/>
                </a:lnTo>
                <a:lnTo>
                  <a:pt x="562" y="606"/>
                </a:lnTo>
                <a:lnTo>
                  <a:pt x="569" y="602"/>
                </a:lnTo>
                <a:lnTo>
                  <a:pt x="575" y="599"/>
                </a:lnTo>
                <a:lnTo>
                  <a:pt x="582" y="595"/>
                </a:lnTo>
                <a:lnTo>
                  <a:pt x="588" y="591"/>
                </a:lnTo>
                <a:lnTo>
                  <a:pt x="595" y="587"/>
                </a:lnTo>
                <a:lnTo>
                  <a:pt x="601" y="582"/>
                </a:lnTo>
                <a:lnTo>
                  <a:pt x="607" y="577"/>
                </a:lnTo>
                <a:lnTo>
                  <a:pt x="614" y="573"/>
                </a:lnTo>
                <a:lnTo>
                  <a:pt x="618" y="578"/>
                </a:lnTo>
                <a:lnTo>
                  <a:pt x="622" y="584"/>
                </a:lnTo>
                <a:lnTo>
                  <a:pt x="626" y="589"/>
                </a:lnTo>
                <a:lnTo>
                  <a:pt x="631" y="594"/>
                </a:lnTo>
                <a:lnTo>
                  <a:pt x="635" y="600"/>
                </a:lnTo>
                <a:lnTo>
                  <a:pt x="640" y="605"/>
                </a:lnTo>
                <a:lnTo>
                  <a:pt x="645" y="610"/>
                </a:lnTo>
                <a:lnTo>
                  <a:pt x="650" y="615"/>
                </a:lnTo>
                <a:lnTo>
                  <a:pt x="655" y="620"/>
                </a:lnTo>
                <a:lnTo>
                  <a:pt x="660" y="624"/>
                </a:lnTo>
                <a:lnTo>
                  <a:pt x="665" y="629"/>
                </a:lnTo>
                <a:lnTo>
                  <a:pt x="671" y="633"/>
                </a:lnTo>
                <a:lnTo>
                  <a:pt x="676" y="638"/>
                </a:lnTo>
                <a:lnTo>
                  <a:pt x="682" y="642"/>
                </a:lnTo>
                <a:lnTo>
                  <a:pt x="687" y="646"/>
                </a:lnTo>
                <a:lnTo>
                  <a:pt x="693" y="650"/>
                </a:lnTo>
                <a:lnTo>
                  <a:pt x="699" y="653"/>
                </a:lnTo>
                <a:lnTo>
                  <a:pt x="705" y="657"/>
                </a:lnTo>
                <a:lnTo>
                  <a:pt x="711" y="660"/>
                </a:lnTo>
                <a:lnTo>
                  <a:pt x="717" y="663"/>
                </a:lnTo>
                <a:lnTo>
                  <a:pt x="724" y="666"/>
                </a:lnTo>
                <a:lnTo>
                  <a:pt x="730" y="668"/>
                </a:lnTo>
                <a:lnTo>
                  <a:pt x="737" y="671"/>
                </a:lnTo>
                <a:lnTo>
                  <a:pt x="743" y="673"/>
                </a:lnTo>
                <a:lnTo>
                  <a:pt x="750" y="675"/>
                </a:lnTo>
                <a:lnTo>
                  <a:pt x="757" y="677"/>
                </a:lnTo>
                <a:lnTo>
                  <a:pt x="764" y="678"/>
                </a:lnTo>
                <a:lnTo>
                  <a:pt x="771" y="679"/>
                </a:lnTo>
                <a:lnTo>
                  <a:pt x="778" y="680"/>
                </a:lnTo>
                <a:lnTo>
                  <a:pt x="785" y="681"/>
                </a:lnTo>
                <a:lnTo>
                  <a:pt x="792" y="681"/>
                </a:lnTo>
                <a:lnTo>
                  <a:pt x="800" y="681"/>
                </a:lnTo>
                <a:lnTo>
                  <a:pt x="807" y="681"/>
                </a:lnTo>
                <a:lnTo>
                  <a:pt x="815" y="680"/>
                </a:lnTo>
                <a:lnTo>
                  <a:pt x="822" y="680"/>
                </a:lnTo>
                <a:lnTo>
                  <a:pt x="829" y="678"/>
                </a:lnTo>
                <a:lnTo>
                  <a:pt x="836" y="676"/>
                </a:lnTo>
                <a:lnTo>
                  <a:pt x="843" y="674"/>
                </a:lnTo>
                <a:lnTo>
                  <a:pt x="849" y="672"/>
                </a:lnTo>
                <a:lnTo>
                  <a:pt x="856" y="669"/>
                </a:lnTo>
                <a:lnTo>
                  <a:pt x="862" y="667"/>
                </a:lnTo>
                <a:lnTo>
                  <a:pt x="868" y="664"/>
                </a:lnTo>
                <a:lnTo>
                  <a:pt x="875" y="661"/>
                </a:lnTo>
                <a:lnTo>
                  <a:pt x="881" y="658"/>
                </a:lnTo>
                <a:lnTo>
                  <a:pt x="887" y="655"/>
                </a:lnTo>
                <a:lnTo>
                  <a:pt x="893" y="651"/>
                </a:lnTo>
                <a:lnTo>
                  <a:pt x="899" y="648"/>
                </a:lnTo>
                <a:lnTo>
                  <a:pt x="905" y="644"/>
                </a:lnTo>
                <a:lnTo>
                  <a:pt x="911" y="640"/>
                </a:lnTo>
                <a:lnTo>
                  <a:pt x="917" y="636"/>
                </a:lnTo>
                <a:lnTo>
                  <a:pt x="923" y="632"/>
                </a:lnTo>
                <a:lnTo>
                  <a:pt x="929" y="628"/>
                </a:lnTo>
                <a:lnTo>
                  <a:pt x="935" y="624"/>
                </a:lnTo>
                <a:lnTo>
                  <a:pt x="940" y="619"/>
                </a:lnTo>
                <a:lnTo>
                  <a:pt x="946" y="615"/>
                </a:lnTo>
                <a:lnTo>
                  <a:pt x="951" y="610"/>
                </a:lnTo>
                <a:lnTo>
                  <a:pt x="957" y="606"/>
                </a:lnTo>
                <a:lnTo>
                  <a:pt x="962" y="601"/>
                </a:lnTo>
                <a:lnTo>
                  <a:pt x="968" y="596"/>
                </a:lnTo>
                <a:lnTo>
                  <a:pt x="973" y="591"/>
                </a:lnTo>
                <a:lnTo>
                  <a:pt x="978" y="586"/>
                </a:lnTo>
                <a:lnTo>
                  <a:pt x="984" y="581"/>
                </a:lnTo>
                <a:lnTo>
                  <a:pt x="989" y="576"/>
                </a:lnTo>
                <a:lnTo>
                  <a:pt x="994" y="570"/>
                </a:lnTo>
                <a:lnTo>
                  <a:pt x="999" y="565"/>
                </a:lnTo>
                <a:lnTo>
                  <a:pt x="1004" y="560"/>
                </a:lnTo>
                <a:lnTo>
                  <a:pt x="1009" y="554"/>
                </a:lnTo>
                <a:lnTo>
                  <a:pt x="1014" y="549"/>
                </a:lnTo>
                <a:lnTo>
                  <a:pt x="1019" y="543"/>
                </a:lnTo>
                <a:lnTo>
                  <a:pt x="1024" y="537"/>
                </a:lnTo>
                <a:lnTo>
                  <a:pt x="1029" y="532"/>
                </a:lnTo>
                <a:lnTo>
                  <a:pt x="1034" y="526"/>
                </a:lnTo>
                <a:lnTo>
                  <a:pt x="1039" y="520"/>
                </a:lnTo>
                <a:lnTo>
                  <a:pt x="1043" y="515"/>
                </a:lnTo>
                <a:lnTo>
                  <a:pt x="1048" y="509"/>
                </a:lnTo>
                <a:lnTo>
                  <a:pt x="1053" y="503"/>
                </a:lnTo>
                <a:lnTo>
                  <a:pt x="1057" y="497"/>
                </a:lnTo>
                <a:lnTo>
                  <a:pt x="1062" y="492"/>
                </a:lnTo>
                <a:lnTo>
                  <a:pt x="1066" y="486"/>
                </a:lnTo>
                <a:lnTo>
                  <a:pt x="1071" y="480"/>
                </a:lnTo>
                <a:lnTo>
                  <a:pt x="1075" y="474"/>
                </a:lnTo>
                <a:lnTo>
                  <a:pt x="1080" y="469"/>
                </a:lnTo>
                <a:lnTo>
                  <a:pt x="1084" y="463"/>
                </a:lnTo>
                <a:lnTo>
                  <a:pt x="1089" y="457"/>
                </a:lnTo>
                <a:lnTo>
                  <a:pt x="1093" y="451"/>
                </a:lnTo>
                <a:lnTo>
                  <a:pt x="1098" y="446"/>
                </a:lnTo>
                <a:lnTo>
                  <a:pt x="1102" y="440"/>
                </a:lnTo>
                <a:lnTo>
                  <a:pt x="1106" y="434"/>
                </a:lnTo>
                <a:lnTo>
                  <a:pt x="1110" y="429"/>
                </a:lnTo>
                <a:lnTo>
                  <a:pt x="1115" y="423"/>
                </a:lnTo>
                <a:lnTo>
                  <a:pt x="1109" y="421"/>
                </a:lnTo>
                <a:lnTo>
                  <a:pt x="1104" y="418"/>
                </a:lnTo>
                <a:lnTo>
                  <a:pt x="1098" y="415"/>
                </a:lnTo>
                <a:lnTo>
                  <a:pt x="1093" y="413"/>
                </a:lnTo>
                <a:lnTo>
                  <a:pt x="1087" y="410"/>
                </a:lnTo>
                <a:lnTo>
                  <a:pt x="1081" y="408"/>
                </a:lnTo>
                <a:lnTo>
                  <a:pt x="1075" y="405"/>
                </a:lnTo>
                <a:lnTo>
                  <a:pt x="1069" y="402"/>
                </a:lnTo>
                <a:lnTo>
                  <a:pt x="1063" y="400"/>
                </a:lnTo>
                <a:lnTo>
                  <a:pt x="1057" y="397"/>
                </a:lnTo>
                <a:lnTo>
                  <a:pt x="1051" y="395"/>
                </a:lnTo>
                <a:lnTo>
                  <a:pt x="1045" y="392"/>
                </a:lnTo>
                <a:lnTo>
                  <a:pt x="1038" y="390"/>
                </a:lnTo>
                <a:lnTo>
                  <a:pt x="1032" y="387"/>
                </a:lnTo>
                <a:lnTo>
                  <a:pt x="1026" y="385"/>
                </a:lnTo>
                <a:lnTo>
                  <a:pt x="1019" y="383"/>
                </a:lnTo>
                <a:lnTo>
                  <a:pt x="1013" y="380"/>
                </a:lnTo>
                <a:lnTo>
                  <a:pt x="1006" y="378"/>
                </a:lnTo>
                <a:lnTo>
                  <a:pt x="1000" y="376"/>
                </a:lnTo>
                <a:lnTo>
                  <a:pt x="993" y="373"/>
                </a:lnTo>
                <a:lnTo>
                  <a:pt x="986" y="371"/>
                </a:lnTo>
                <a:lnTo>
                  <a:pt x="980" y="369"/>
                </a:lnTo>
                <a:lnTo>
                  <a:pt x="973" y="367"/>
                </a:lnTo>
                <a:lnTo>
                  <a:pt x="966" y="365"/>
                </a:lnTo>
                <a:lnTo>
                  <a:pt x="959" y="363"/>
                </a:lnTo>
                <a:lnTo>
                  <a:pt x="952" y="361"/>
                </a:lnTo>
                <a:lnTo>
                  <a:pt x="946" y="360"/>
                </a:lnTo>
                <a:lnTo>
                  <a:pt x="939" y="358"/>
                </a:lnTo>
                <a:lnTo>
                  <a:pt x="932" y="356"/>
                </a:lnTo>
                <a:lnTo>
                  <a:pt x="925" y="355"/>
                </a:lnTo>
                <a:lnTo>
                  <a:pt x="918" y="353"/>
                </a:lnTo>
                <a:lnTo>
                  <a:pt x="911" y="352"/>
                </a:lnTo>
                <a:lnTo>
                  <a:pt x="904" y="351"/>
                </a:lnTo>
                <a:lnTo>
                  <a:pt x="897" y="349"/>
                </a:lnTo>
                <a:lnTo>
                  <a:pt x="890" y="348"/>
                </a:lnTo>
                <a:lnTo>
                  <a:pt x="883" y="347"/>
                </a:lnTo>
                <a:lnTo>
                  <a:pt x="876" y="347"/>
                </a:lnTo>
                <a:lnTo>
                  <a:pt x="869" y="346"/>
                </a:lnTo>
                <a:lnTo>
                  <a:pt x="862" y="345"/>
                </a:lnTo>
                <a:lnTo>
                  <a:pt x="855" y="345"/>
                </a:lnTo>
                <a:lnTo>
                  <a:pt x="848" y="344"/>
                </a:lnTo>
                <a:lnTo>
                  <a:pt x="841" y="344"/>
                </a:lnTo>
                <a:lnTo>
                  <a:pt x="835" y="344"/>
                </a:lnTo>
                <a:lnTo>
                  <a:pt x="828" y="344"/>
                </a:lnTo>
                <a:lnTo>
                  <a:pt x="821" y="344"/>
                </a:lnTo>
                <a:lnTo>
                  <a:pt x="814" y="344"/>
                </a:lnTo>
                <a:lnTo>
                  <a:pt x="807" y="344"/>
                </a:lnTo>
                <a:lnTo>
                  <a:pt x="800" y="345"/>
                </a:lnTo>
                <a:lnTo>
                  <a:pt x="793" y="346"/>
                </a:lnTo>
                <a:lnTo>
                  <a:pt x="787" y="346"/>
                </a:lnTo>
                <a:lnTo>
                  <a:pt x="780" y="347"/>
                </a:lnTo>
                <a:lnTo>
                  <a:pt x="773" y="349"/>
                </a:lnTo>
                <a:lnTo>
                  <a:pt x="766" y="350"/>
                </a:lnTo>
                <a:lnTo>
                  <a:pt x="760" y="351"/>
                </a:lnTo>
                <a:lnTo>
                  <a:pt x="753" y="353"/>
                </a:lnTo>
                <a:lnTo>
                  <a:pt x="747" y="355"/>
                </a:lnTo>
                <a:lnTo>
                  <a:pt x="740" y="357"/>
                </a:lnTo>
                <a:lnTo>
                  <a:pt x="734" y="359"/>
                </a:lnTo>
                <a:lnTo>
                  <a:pt x="727" y="361"/>
                </a:lnTo>
                <a:lnTo>
                  <a:pt x="721" y="364"/>
                </a:lnTo>
                <a:lnTo>
                  <a:pt x="715" y="366"/>
                </a:lnTo>
                <a:lnTo>
                  <a:pt x="709" y="369"/>
                </a:lnTo>
                <a:lnTo>
                  <a:pt x="702" y="372"/>
                </a:lnTo>
                <a:lnTo>
                  <a:pt x="696" y="375"/>
                </a:lnTo>
                <a:lnTo>
                  <a:pt x="690" y="379"/>
                </a:lnTo>
                <a:lnTo>
                  <a:pt x="684" y="383"/>
                </a:lnTo>
                <a:lnTo>
                  <a:pt x="678" y="386"/>
                </a:lnTo>
                <a:lnTo>
                  <a:pt x="672" y="390"/>
                </a:lnTo>
                <a:lnTo>
                  <a:pt x="667" y="395"/>
                </a:lnTo>
                <a:lnTo>
                  <a:pt x="661" y="399"/>
                </a:lnTo>
                <a:lnTo>
                  <a:pt x="655" y="406"/>
                </a:lnTo>
                <a:lnTo>
                  <a:pt x="649" y="413"/>
                </a:lnTo>
                <a:lnTo>
                  <a:pt x="644" y="419"/>
                </a:lnTo>
                <a:lnTo>
                  <a:pt x="639" y="426"/>
                </a:lnTo>
                <a:lnTo>
                  <a:pt x="635" y="433"/>
                </a:lnTo>
                <a:lnTo>
                  <a:pt x="631" y="440"/>
                </a:lnTo>
                <a:lnTo>
                  <a:pt x="628" y="446"/>
                </a:lnTo>
                <a:lnTo>
                  <a:pt x="625" y="453"/>
                </a:lnTo>
                <a:lnTo>
                  <a:pt x="621" y="461"/>
                </a:lnTo>
                <a:lnTo>
                  <a:pt x="617" y="469"/>
                </a:lnTo>
                <a:lnTo>
                  <a:pt x="614" y="476"/>
                </a:lnTo>
                <a:lnTo>
                  <a:pt x="612" y="484"/>
                </a:lnTo>
                <a:lnTo>
                  <a:pt x="610" y="491"/>
                </a:lnTo>
                <a:lnTo>
                  <a:pt x="609" y="498"/>
                </a:lnTo>
                <a:lnTo>
                  <a:pt x="608" y="506"/>
                </a:lnTo>
                <a:lnTo>
                  <a:pt x="608" y="513"/>
                </a:lnTo>
                <a:lnTo>
                  <a:pt x="607" y="521"/>
                </a:lnTo>
                <a:lnTo>
                  <a:pt x="607" y="529"/>
                </a:lnTo>
                <a:lnTo>
                  <a:pt x="607" y="537"/>
                </a:lnTo>
                <a:lnTo>
                  <a:pt x="601" y="541"/>
                </a:lnTo>
                <a:lnTo>
                  <a:pt x="595" y="545"/>
                </a:lnTo>
                <a:lnTo>
                  <a:pt x="589" y="549"/>
                </a:lnTo>
                <a:lnTo>
                  <a:pt x="583" y="553"/>
                </a:lnTo>
                <a:lnTo>
                  <a:pt x="577" y="557"/>
                </a:lnTo>
                <a:lnTo>
                  <a:pt x="571" y="560"/>
                </a:lnTo>
                <a:lnTo>
                  <a:pt x="565" y="564"/>
                </a:lnTo>
                <a:lnTo>
                  <a:pt x="558" y="567"/>
                </a:lnTo>
                <a:lnTo>
                  <a:pt x="552" y="571"/>
                </a:lnTo>
                <a:lnTo>
                  <a:pt x="545" y="574"/>
                </a:lnTo>
                <a:lnTo>
                  <a:pt x="539" y="577"/>
                </a:lnTo>
                <a:lnTo>
                  <a:pt x="532" y="580"/>
                </a:lnTo>
                <a:lnTo>
                  <a:pt x="525" y="583"/>
                </a:lnTo>
                <a:lnTo>
                  <a:pt x="519" y="586"/>
                </a:lnTo>
                <a:lnTo>
                  <a:pt x="512" y="589"/>
                </a:lnTo>
                <a:lnTo>
                  <a:pt x="505" y="591"/>
                </a:lnTo>
                <a:lnTo>
                  <a:pt x="498" y="594"/>
                </a:lnTo>
                <a:lnTo>
                  <a:pt x="491" y="596"/>
                </a:lnTo>
                <a:lnTo>
                  <a:pt x="484" y="599"/>
                </a:lnTo>
                <a:lnTo>
                  <a:pt x="477" y="601"/>
                </a:lnTo>
                <a:lnTo>
                  <a:pt x="470" y="603"/>
                </a:lnTo>
                <a:lnTo>
                  <a:pt x="463" y="605"/>
                </a:lnTo>
                <a:lnTo>
                  <a:pt x="456" y="607"/>
                </a:lnTo>
                <a:lnTo>
                  <a:pt x="449" y="609"/>
                </a:lnTo>
                <a:lnTo>
                  <a:pt x="442" y="611"/>
                </a:lnTo>
                <a:lnTo>
                  <a:pt x="435" y="613"/>
                </a:lnTo>
                <a:lnTo>
                  <a:pt x="427" y="615"/>
                </a:lnTo>
                <a:lnTo>
                  <a:pt x="420" y="617"/>
                </a:lnTo>
                <a:lnTo>
                  <a:pt x="413" y="618"/>
                </a:lnTo>
                <a:lnTo>
                  <a:pt x="406" y="620"/>
                </a:lnTo>
                <a:lnTo>
                  <a:pt x="399" y="622"/>
                </a:lnTo>
                <a:lnTo>
                  <a:pt x="391" y="623"/>
                </a:lnTo>
                <a:lnTo>
                  <a:pt x="384" y="624"/>
                </a:lnTo>
                <a:lnTo>
                  <a:pt x="377" y="626"/>
                </a:lnTo>
                <a:lnTo>
                  <a:pt x="370" y="627"/>
                </a:lnTo>
                <a:lnTo>
                  <a:pt x="362" y="628"/>
                </a:lnTo>
                <a:lnTo>
                  <a:pt x="355" y="629"/>
                </a:lnTo>
                <a:lnTo>
                  <a:pt x="348" y="630"/>
                </a:lnTo>
                <a:lnTo>
                  <a:pt x="341" y="632"/>
                </a:lnTo>
                <a:lnTo>
                  <a:pt x="334" y="633"/>
                </a:lnTo>
                <a:lnTo>
                  <a:pt x="326" y="634"/>
                </a:lnTo>
                <a:lnTo>
                  <a:pt x="319" y="634"/>
                </a:lnTo>
                <a:lnTo>
                  <a:pt x="312" y="635"/>
                </a:lnTo>
                <a:lnTo>
                  <a:pt x="305" y="636"/>
                </a:lnTo>
                <a:lnTo>
                  <a:pt x="298" y="637"/>
                </a:lnTo>
                <a:lnTo>
                  <a:pt x="291" y="638"/>
                </a:lnTo>
                <a:lnTo>
                  <a:pt x="282" y="634"/>
                </a:lnTo>
                <a:lnTo>
                  <a:pt x="276" y="631"/>
                </a:lnTo>
                <a:lnTo>
                  <a:pt x="267" y="626"/>
                </a:lnTo>
                <a:lnTo>
                  <a:pt x="264" y="618"/>
                </a:lnTo>
                <a:lnTo>
                  <a:pt x="262" y="610"/>
                </a:lnTo>
                <a:lnTo>
                  <a:pt x="262" y="602"/>
                </a:lnTo>
                <a:lnTo>
                  <a:pt x="263" y="595"/>
                </a:lnTo>
                <a:lnTo>
                  <a:pt x="265" y="587"/>
                </a:lnTo>
                <a:lnTo>
                  <a:pt x="268" y="580"/>
                </a:lnTo>
                <a:lnTo>
                  <a:pt x="271" y="573"/>
                </a:lnTo>
                <a:lnTo>
                  <a:pt x="275" y="567"/>
                </a:lnTo>
                <a:lnTo>
                  <a:pt x="279" y="561"/>
                </a:lnTo>
                <a:lnTo>
                  <a:pt x="284" y="558"/>
                </a:lnTo>
                <a:lnTo>
                  <a:pt x="290" y="555"/>
                </a:lnTo>
                <a:lnTo>
                  <a:pt x="296" y="553"/>
                </a:lnTo>
                <a:lnTo>
                  <a:pt x="303" y="552"/>
                </a:lnTo>
                <a:lnTo>
                  <a:pt x="309" y="550"/>
                </a:lnTo>
                <a:lnTo>
                  <a:pt x="316" y="549"/>
                </a:lnTo>
                <a:lnTo>
                  <a:pt x="322" y="548"/>
                </a:lnTo>
                <a:lnTo>
                  <a:pt x="329" y="547"/>
                </a:lnTo>
                <a:lnTo>
                  <a:pt x="336" y="545"/>
                </a:lnTo>
                <a:lnTo>
                  <a:pt x="343" y="544"/>
                </a:lnTo>
                <a:lnTo>
                  <a:pt x="350" y="542"/>
                </a:lnTo>
                <a:lnTo>
                  <a:pt x="356" y="540"/>
                </a:lnTo>
                <a:lnTo>
                  <a:pt x="363" y="537"/>
                </a:lnTo>
                <a:lnTo>
                  <a:pt x="369" y="534"/>
                </a:lnTo>
                <a:lnTo>
                  <a:pt x="375" y="529"/>
                </a:lnTo>
                <a:lnTo>
                  <a:pt x="381" y="525"/>
                </a:lnTo>
                <a:lnTo>
                  <a:pt x="387" y="519"/>
                </a:lnTo>
                <a:lnTo>
                  <a:pt x="392" y="514"/>
                </a:lnTo>
                <a:lnTo>
                  <a:pt x="397" y="509"/>
                </a:lnTo>
                <a:lnTo>
                  <a:pt x="403" y="504"/>
                </a:lnTo>
                <a:lnTo>
                  <a:pt x="408" y="500"/>
                </a:lnTo>
                <a:lnTo>
                  <a:pt x="412" y="495"/>
                </a:lnTo>
                <a:lnTo>
                  <a:pt x="417" y="489"/>
                </a:lnTo>
                <a:lnTo>
                  <a:pt x="421" y="484"/>
                </a:lnTo>
                <a:lnTo>
                  <a:pt x="425" y="479"/>
                </a:lnTo>
                <a:lnTo>
                  <a:pt x="429" y="474"/>
                </a:lnTo>
                <a:lnTo>
                  <a:pt x="433" y="468"/>
                </a:lnTo>
                <a:lnTo>
                  <a:pt x="437" y="463"/>
                </a:lnTo>
                <a:lnTo>
                  <a:pt x="440" y="457"/>
                </a:lnTo>
                <a:lnTo>
                  <a:pt x="443" y="452"/>
                </a:lnTo>
                <a:lnTo>
                  <a:pt x="446" y="446"/>
                </a:lnTo>
                <a:lnTo>
                  <a:pt x="449" y="441"/>
                </a:lnTo>
                <a:lnTo>
                  <a:pt x="452" y="435"/>
                </a:lnTo>
                <a:lnTo>
                  <a:pt x="454" y="429"/>
                </a:lnTo>
                <a:lnTo>
                  <a:pt x="457" y="423"/>
                </a:lnTo>
                <a:lnTo>
                  <a:pt x="459" y="417"/>
                </a:lnTo>
                <a:lnTo>
                  <a:pt x="461" y="411"/>
                </a:lnTo>
                <a:lnTo>
                  <a:pt x="463" y="405"/>
                </a:lnTo>
                <a:lnTo>
                  <a:pt x="464" y="399"/>
                </a:lnTo>
                <a:lnTo>
                  <a:pt x="466" y="393"/>
                </a:lnTo>
                <a:lnTo>
                  <a:pt x="467" y="387"/>
                </a:lnTo>
                <a:lnTo>
                  <a:pt x="469" y="381"/>
                </a:lnTo>
                <a:lnTo>
                  <a:pt x="470" y="375"/>
                </a:lnTo>
                <a:lnTo>
                  <a:pt x="471" y="368"/>
                </a:lnTo>
                <a:lnTo>
                  <a:pt x="472" y="362"/>
                </a:lnTo>
                <a:lnTo>
                  <a:pt x="473" y="356"/>
                </a:lnTo>
                <a:lnTo>
                  <a:pt x="473" y="350"/>
                </a:lnTo>
                <a:lnTo>
                  <a:pt x="474" y="343"/>
                </a:lnTo>
                <a:lnTo>
                  <a:pt x="474" y="337"/>
                </a:lnTo>
                <a:lnTo>
                  <a:pt x="474" y="330"/>
                </a:lnTo>
                <a:lnTo>
                  <a:pt x="474" y="324"/>
                </a:lnTo>
                <a:lnTo>
                  <a:pt x="474" y="317"/>
                </a:lnTo>
                <a:lnTo>
                  <a:pt x="474" y="311"/>
                </a:lnTo>
                <a:lnTo>
                  <a:pt x="474" y="304"/>
                </a:lnTo>
                <a:lnTo>
                  <a:pt x="474" y="298"/>
                </a:lnTo>
                <a:lnTo>
                  <a:pt x="474" y="291"/>
                </a:lnTo>
                <a:lnTo>
                  <a:pt x="473" y="284"/>
                </a:lnTo>
                <a:lnTo>
                  <a:pt x="473" y="278"/>
                </a:lnTo>
                <a:lnTo>
                  <a:pt x="472" y="271"/>
                </a:lnTo>
                <a:lnTo>
                  <a:pt x="471" y="265"/>
                </a:lnTo>
                <a:lnTo>
                  <a:pt x="470" y="258"/>
                </a:lnTo>
                <a:lnTo>
                  <a:pt x="469" y="251"/>
                </a:lnTo>
                <a:lnTo>
                  <a:pt x="468" y="245"/>
                </a:lnTo>
                <a:lnTo>
                  <a:pt x="467" y="238"/>
                </a:lnTo>
                <a:lnTo>
                  <a:pt x="466" y="231"/>
                </a:lnTo>
                <a:lnTo>
                  <a:pt x="465" y="225"/>
                </a:lnTo>
                <a:lnTo>
                  <a:pt x="464" y="218"/>
                </a:lnTo>
                <a:lnTo>
                  <a:pt x="462" y="211"/>
                </a:lnTo>
                <a:lnTo>
                  <a:pt x="461" y="205"/>
                </a:lnTo>
                <a:lnTo>
                  <a:pt x="460" y="198"/>
                </a:lnTo>
                <a:lnTo>
                  <a:pt x="458" y="191"/>
                </a:lnTo>
                <a:lnTo>
                  <a:pt x="457" y="185"/>
                </a:lnTo>
                <a:lnTo>
                  <a:pt x="455" y="178"/>
                </a:lnTo>
                <a:lnTo>
                  <a:pt x="454" y="172"/>
                </a:lnTo>
                <a:lnTo>
                  <a:pt x="452" y="165"/>
                </a:lnTo>
                <a:lnTo>
                  <a:pt x="450" y="158"/>
                </a:lnTo>
                <a:lnTo>
                  <a:pt x="448" y="152"/>
                </a:lnTo>
                <a:lnTo>
                  <a:pt x="447" y="145"/>
                </a:lnTo>
                <a:lnTo>
                  <a:pt x="445" y="139"/>
                </a:lnTo>
                <a:lnTo>
                  <a:pt x="443" y="132"/>
                </a:lnTo>
                <a:lnTo>
                  <a:pt x="441" y="126"/>
                </a:lnTo>
                <a:lnTo>
                  <a:pt x="439" y="119"/>
                </a:lnTo>
                <a:lnTo>
                  <a:pt x="438" y="113"/>
                </a:lnTo>
                <a:lnTo>
                  <a:pt x="436" y="107"/>
                </a:lnTo>
                <a:lnTo>
                  <a:pt x="434" y="100"/>
                </a:lnTo>
                <a:lnTo>
                  <a:pt x="432" y="94"/>
                </a:lnTo>
                <a:lnTo>
                  <a:pt x="430" y="88"/>
                </a:lnTo>
                <a:lnTo>
                  <a:pt x="428" y="82"/>
                </a:lnTo>
                <a:lnTo>
                  <a:pt x="426" y="75"/>
                </a:lnTo>
                <a:lnTo>
                  <a:pt x="425" y="69"/>
                </a:lnTo>
                <a:lnTo>
                  <a:pt x="423" y="64"/>
                </a:lnTo>
                <a:lnTo>
                  <a:pt x="421" y="58"/>
                </a:lnTo>
                <a:lnTo>
                  <a:pt x="419" y="52"/>
                </a:lnTo>
                <a:lnTo>
                  <a:pt x="417" y="46"/>
                </a:lnTo>
                <a:lnTo>
                  <a:pt x="416" y="40"/>
                </a:lnTo>
                <a:lnTo>
                  <a:pt x="414" y="34"/>
                </a:lnTo>
                <a:lnTo>
                  <a:pt x="412" y="29"/>
                </a:lnTo>
                <a:lnTo>
                  <a:pt x="411" y="23"/>
                </a:lnTo>
                <a:lnTo>
                  <a:pt x="409" y="17"/>
                </a:lnTo>
                <a:lnTo>
                  <a:pt x="407" y="11"/>
                </a:lnTo>
                <a:lnTo>
                  <a:pt x="406" y="6"/>
                </a:lnTo>
                <a:lnTo>
                  <a:pt x="404" y="0"/>
                </a:lnTo>
                <a:close/>
              </a:path>
            </a:pathLst>
          </a:custGeom>
          <a:solidFill>
            <a:srgbClr val="003EB2"/>
          </a:solidFill>
          <a:ln w="832">
            <a:solidFill>
              <a:srgbClr val="003EB2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ransition advClick="0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effectLst/>
              </a:rPr>
              <a:t>Recommendations</a:t>
            </a:r>
            <a:r>
              <a:rPr lang="da-DK" dirty="0">
                <a:effectLst/>
              </a:rPr>
              <a:t/>
            </a:r>
            <a:br>
              <a:rPr lang="da-DK" dirty="0">
                <a:effectLst/>
              </a:rPr>
            </a:br>
            <a:endParaRPr lang="da-DK" dirty="0"/>
          </a:p>
        </p:txBody>
      </p:sp>
      <p:sp>
        <p:nvSpPr>
          <p:cNvPr id="21507" name="Pladsholder til indhold 2"/>
          <p:cNvSpPr>
            <a:spLocks noGrp="1"/>
          </p:cNvSpPr>
          <p:nvPr>
            <p:ph idx="1"/>
          </p:nvPr>
        </p:nvSpPr>
        <p:spPr>
          <a:xfrm>
            <a:off x="457200" y="1052513"/>
            <a:ext cx="8218488" cy="5073650"/>
          </a:xfrm>
        </p:spPr>
        <p:txBody>
          <a:bodyPr/>
          <a:lstStyle/>
          <a:p>
            <a:r>
              <a:rPr lang="en-GB" altLang="da-DK" smtClean="0"/>
              <a:t>Municipalities should be allowed to provide loan guarantees for district cooling</a:t>
            </a:r>
          </a:p>
          <a:p>
            <a:pPr lvl="1"/>
            <a:r>
              <a:rPr lang="en-GB" altLang="da-DK" smtClean="0"/>
              <a:t>Loans at low interest are available with guarantee</a:t>
            </a:r>
          </a:p>
          <a:p>
            <a:pPr lvl="1"/>
            <a:r>
              <a:rPr lang="en-GB" altLang="da-DK" smtClean="0"/>
              <a:t>Risk is low</a:t>
            </a:r>
          </a:p>
          <a:p>
            <a:r>
              <a:rPr lang="en-GB" altLang="da-DK" smtClean="0"/>
              <a:t>Municipal district heating companies should be allowed to operate district cooling activities</a:t>
            </a:r>
          </a:p>
          <a:p>
            <a:pPr lvl="1"/>
            <a:r>
              <a:rPr lang="en-GB" altLang="da-DK" smtClean="0"/>
              <a:t>They have the money and the expertise</a:t>
            </a:r>
          </a:p>
          <a:p>
            <a:r>
              <a:rPr lang="en-GB" altLang="da-DK" smtClean="0"/>
              <a:t>Municipalities should be more active including districting cooling in the development of commercial zones (no planning obligation)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Bent Ole Gram Mortensen</a:t>
            </a:r>
            <a:endParaRPr lang="da-D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 anchor="t"/>
          <a:lstStyle/>
          <a:p>
            <a:pPr>
              <a:defRPr/>
            </a:pPr>
            <a:r>
              <a:rPr lang="en-US" dirty="0" smtClean="0"/>
              <a:t>Thank you for your attention</a:t>
            </a:r>
            <a:endParaRPr lang="da-DK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18488" cy="421005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altLang="da-DK" sz="2800" b="1" smtClean="0"/>
              <a:t>Bent Ole Gram Mortensen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da-DK" sz="2800" smtClean="0"/>
              <a:t>Professor of Law, LLM, PhD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da-DK" sz="2800" smtClean="0"/>
              <a:t>University of Southern Denmark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da-DK" sz="2800" smtClean="0"/>
              <a:t>Department of Law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da-DK" sz="2800" smtClean="0"/>
              <a:t>Campusvej 55</a:t>
            </a:r>
            <a:r>
              <a:rPr lang="da-DK" altLang="da-DK" sz="2800" smtClean="0"/>
              <a:t> – </a:t>
            </a:r>
            <a:r>
              <a:rPr lang="en-GB" altLang="da-DK" sz="2800" smtClean="0"/>
              <a:t>DK-5230 Odense M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da-DK" sz="2800" smtClean="0"/>
              <a:t>Phone +45 6550 2160 (direct), Fax +45 6593 0726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da-DK" sz="2800" smtClean="0"/>
              <a:t>E-mail: bom@sam.sdu.dk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da-DK" sz="2800" smtClean="0"/>
              <a:t>http://www.sam.sdu.dk/staff/bom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da-DK" altLang="da-DK" sz="1800" smtClean="0"/>
          </a:p>
          <a:p>
            <a:pPr>
              <a:lnSpc>
                <a:spcPct val="90000"/>
              </a:lnSpc>
              <a:buFontTx/>
              <a:buNone/>
            </a:pPr>
            <a:endParaRPr lang="da-DK" alt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 altLang="da-DK" smtClean="0">
                <a:effectLst/>
              </a:rPr>
              <a:t>Introduction</a:t>
            </a:r>
            <a:r>
              <a:rPr lang="da-DK" altLang="da-DK" smtClean="0">
                <a:effectLst/>
              </a:rPr>
              <a:t/>
            </a:r>
            <a:br>
              <a:rPr lang="da-DK" altLang="da-DK" smtClean="0">
                <a:effectLst/>
              </a:rPr>
            </a:br>
            <a:endParaRPr lang="da-DK" altLang="da-DK" smtClean="0">
              <a:effectLst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400675"/>
          </a:xfrm>
        </p:spPr>
        <p:txBody>
          <a:bodyPr/>
          <a:lstStyle/>
          <a:p>
            <a:r>
              <a:rPr lang="en-GB" altLang="da-DK" smtClean="0"/>
              <a:t>District cooling in Denmark has limited success</a:t>
            </a:r>
          </a:p>
          <a:p>
            <a:pPr lvl="1"/>
            <a:r>
              <a:rPr lang="en-GB" altLang="da-DK" sz="2400" smtClean="0"/>
              <a:t>In Finland and Sweden they have more district cooling </a:t>
            </a:r>
          </a:p>
          <a:p>
            <a:r>
              <a:rPr lang="en-GB" altLang="da-DK" smtClean="0"/>
              <a:t>Cooling is however in increasing demand (electrical compressors)</a:t>
            </a:r>
          </a:p>
          <a:p>
            <a:r>
              <a:rPr lang="en-GB" altLang="da-DK" smtClean="0"/>
              <a:t>District cooling consists of  two or more concepts:</a:t>
            </a:r>
          </a:p>
          <a:p>
            <a:pPr lvl="1"/>
            <a:r>
              <a:rPr lang="en-GB" altLang="da-DK" sz="2400" smtClean="0"/>
              <a:t>Cold water is produced or utilized in a central facility and distributed through a network to a number of buyers. Possible to use different sources such as low temperatures in groundwater, lake water and seawater (so-called “free cooling”)</a:t>
            </a:r>
          </a:p>
          <a:p>
            <a:pPr lvl="1"/>
            <a:r>
              <a:rPr lang="en-GB" altLang="da-DK" sz="2400" smtClean="0"/>
              <a:t>Utilising the energy in district heating water feeding district heating water to the end-user absorption unit which utilises district heating water to produce cooling water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Purpose of District Cooling</a:t>
            </a:r>
            <a:endParaRPr lang="en-GB" dirty="0"/>
          </a:p>
        </p:txBody>
      </p:sp>
      <p:sp>
        <p:nvSpPr>
          <p:cNvPr id="14339" name="Pladsholder til indhold 2"/>
          <p:cNvSpPr>
            <a:spLocks noGrp="1"/>
          </p:cNvSpPr>
          <p:nvPr>
            <p:ph idx="1"/>
          </p:nvPr>
        </p:nvSpPr>
        <p:spPr>
          <a:xfrm>
            <a:off x="457200" y="1341438"/>
            <a:ext cx="8218488" cy="4784725"/>
          </a:xfrm>
        </p:spPr>
        <p:txBody>
          <a:bodyPr/>
          <a:lstStyle/>
          <a:p>
            <a:r>
              <a:rPr lang="en-GB" altLang="da-DK" smtClean="0"/>
              <a:t>Promoting energy efficiency</a:t>
            </a:r>
          </a:p>
          <a:p>
            <a:r>
              <a:rPr lang="en-GB" altLang="da-DK" smtClean="0"/>
              <a:t>Reduce use of limited resources</a:t>
            </a:r>
          </a:p>
          <a:p>
            <a:r>
              <a:rPr lang="en-GB" altLang="da-DK" smtClean="0"/>
              <a:t>Boost security of supply</a:t>
            </a:r>
          </a:p>
          <a:p>
            <a:r>
              <a:rPr lang="en-GB" altLang="da-DK" smtClean="0"/>
              <a:t>Reduce emission of carbon dioxide</a:t>
            </a:r>
          </a:p>
          <a:p>
            <a:r>
              <a:rPr lang="en-GB" altLang="da-DK" smtClean="0"/>
              <a:t>Reduce air pollution</a:t>
            </a:r>
          </a:p>
          <a:p>
            <a:r>
              <a:rPr lang="en-GB" altLang="da-DK" smtClean="0"/>
              <a:t>In the small district cooling plant in central Copenhagen also supplying the University of Copenhagen costs is cut by up to 40 % and CO2 emission by up to 70 % </a:t>
            </a:r>
          </a:p>
          <a:p>
            <a:endParaRPr lang="en-GB" altLang="da-DK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Bent Ole Gram Mortensen</a:t>
            </a:r>
            <a:endParaRPr lang="da-D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In a Chinese context</a:t>
            </a:r>
            <a:endParaRPr lang="en-GB" dirty="0"/>
          </a:p>
        </p:txBody>
      </p:sp>
      <p:sp>
        <p:nvSpPr>
          <p:cNvPr id="15363" name="Pladsholder til indhold 2"/>
          <p:cNvSpPr>
            <a:spLocks noGrp="1"/>
          </p:cNvSpPr>
          <p:nvPr>
            <p:ph idx="1"/>
          </p:nvPr>
        </p:nvSpPr>
        <p:spPr>
          <a:xfrm>
            <a:off x="457200" y="1484313"/>
            <a:ext cx="8218488" cy="4641850"/>
          </a:xfrm>
        </p:spPr>
        <p:txBody>
          <a:bodyPr/>
          <a:lstStyle/>
          <a:p>
            <a:r>
              <a:rPr lang="en-GB" altLang="da-DK" smtClean="0"/>
              <a:t>Many large cities with a demand for cooling</a:t>
            </a:r>
          </a:p>
          <a:p>
            <a:r>
              <a:rPr lang="en-GB" altLang="da-DK" smtClean="0"/>
              <a:t>Can function </a:t>
            </a:r>
          </a:p>
          <a:p>
            <a:pPr lvl="1"/>
            <a:r>
              <a:rPr lang="en-GB" altLang="da-DK" smtClean="0"/>
              <a:t>in combination with development of district heating (in cities with hot summers and cold winters)</a:t>
            </a:r>
          </a:p>
          <a:p>
            <a:pPr lvl="1"/>
            <a:r>
              <a:rPr lang="en-GB" altLang="da-DK" smtClean="0"/>
              <a:t>where access to cold water exists</a:t>
            </a:r>
          </a:p>
          <a:p>
            <a:r>
              <a:rPr lang="en-GB" altLang="da-DK" smtClean="0"/>
              <a:t>Could contribute to cut air pollution problems by better energy efficiency</a:t>
            </a:r>
          </a:p>
          <a:p>
            <a:endParaRPr lang="en-GB" altLang="da-DK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Bent Ole Gram Mortensen</a:t>
            </a:r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Why a legal matter?</a:t>
            </a:r>
            <a:endParaRPr lang="en-GB" dirty="0"/>
          </a:p>
        </p:txBody>
      </p:sp>
      <p:sp>
        <p:nvSpPr>
          <p:cNvPr id="16387" name="Pladsholder til indhold 2"/>
          <p:cNvSpPr>
            <a:spLocks noGrp="1"/>
          </p:cNvSpPr>
          <p:nvPr>
            <p:ph idx="1"/>
          </p:nvPr>
        </p:nvSpPr>
        <p:spPr>
          <a:xfrm>
            <a:off x="457200" y="1773238"/>
            <a:ext cx="8218488" cy="4352925"/>
          </a:xfrm>
        </p:spPr>
        <p:txBody>
          <a:bodyPr/>
          <a:lstStyle/>
          <a:p>
            <a:r>
              <a:rPr lang="en-GB" altLang="da-DK" smtClean="0"/>
              <a:t>Solutions can be implemented in public owned building by decision of the owner</a:t>
            </a:r>
          </a:p>
          <a:p>
            <a:r>
              <a:rPr lang="en-GB" altLang="da-DK" smtClean="0"/>
              <a:t>Regarding privately owned building they may do it voluntarily, but </a:t>
            </a:r>
          </a:p>
          <a:p>
            <a:pPr lvl="1"/>
            <a:r>
              <a:rPr lang="en-GB" altLang="da-DK" smtClean="0"/>
              <a:t>District cooling requires a relatively large initial investment (which can be difficult to get private investors to undertake)</a:t>
            </a:r>
          </a:p>
          <a:p>
            <a:pPr lvl="1"/>
            <a:endParaRPr lang="da-DK" altLang="da-DK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Bent Ole Gram Mortensen</a:t>
            </a:r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>
              <a:defRPr/>
            </a:pPr>
            <a:r>
              <a:rPr lang="en-GB" altLang="da-DK" dirty="0" smtClean="0"/>
              <a:t>Possible Legal </a:t>
            </a:r>
            <a:r>
              <a:rPr lang="en-GB" altLang="da-DK" dirty="0"/>
              <a:t>I</a:t>
            </a:r>
            <a:r>
              <a:rPr lang="en-GB" altLang="da-DK" dirty="0" smtClean="0"/>
              <a:t>nstruments</a:t>
            </a:r>
            <a:endParaRPr lang="da-DK" dirty="0"/>
          </a:p>
        </p:txBody>
      </p:sp>
      <p:sp>
        <p:nvSpPr>
          <p:cNvPr id="17411" name="Pladsholder til indhold 2"/>
          <p:cNvSpPr>
            <a:spLocks noGrp="1"/>
          </p:cNvSpPr>
          <p:nvPr>
            <p:ph idx="1"/>
          </p:nvPr>
        </p:nvSpPr>
        <p:spPr>
          <a:xfrm>
            <a:off x="457200" y="981075"/>
            <a:ext cx="8218488" cy="5145088"/>
          </a:xfrm>
        </p:spPr>
        <p:txBody>
          <a:bodyPr/>
          <a:lstStyle/>
          <a:p>
            <a:r>
              <a:rPr lang="en-GB" altLang="da-DK" smtClean="0"/>
              <a:t>Leave the process to the market</a:t>
            </a:r>
          </a:p>
          <a:p>
            <a:pPr lvl="1"/>
            <a:r>
              <a:rPr lang="en-GB" altLang="da-DK" smtClean="0"/>
              <a:t>The huge initial investment is a problem</a:t>
            </a:r>
          </a:p>
          <a:p>
            <a:pPr lvl="1"/>
            <a:r>
              <a:rPr lang="en-GB" altLang="da-DK" smtClean="0"/>
              <a:t>Same applies to other utilities</a:t>
            </a:r>
          </a:p>
          <a:p>
            <a:r>
              <a:rPr lang="en-GB" altLang="da-DK" smtClean="0"/>
              <a:t>Leave the investment to the public</a:t>
            </a:r>
          </a:p>
          <a:p>
            <a:r>
              <a:rPr lang="en-GB" altLang="da-DK" smtClean="0"/>
              <a:t>Put up public guarantees to cooperatives</a:t>
            </a:r>
          </a:p>
          <a:p>
            <a:r>
              <a:rPr lang="en-GB" altLang="da-DK" smtClean="0"/>
              <a:t>Forced connection to the district cooling grid</a:t>
            </a:r>
          </a:p>
          <a:p>
            <a:r>
              <a:rPr lang="en-GB" altLang="da-DK" smtClean="0"/>
              <a:t>Prohibit other solutions</a:t>
            </a:r>
          </a:p>
          <a:p>
            <a:r>
              <a:rPr lang="en-GB" altLang="da-DK" smtClean="0"/>
              <a:t>Include energy consumption in connection with cooling into building standard</a:t>
            </a:r>
          </a:p>
          <a:p>
            <a:pPr lvl="1"/>
            <a:r>
              <a:rPr lang="en-GB" altLang="da-DK" smtClean="0"/>
              <a:t>Demand energy efficiency assessment </a:t>
            </a:r>
          </a:p>
          <a:p>
            <a:pPr lvl="1"/>
            <a:endParaRPr lang="en-GB" altLang="da-DK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Bent Ole Gram Mortensen</a:t>
            </a:r>
            <a:endParaRPr lang="da-D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91512" cy="941388"/>
          </a:xfrm>
        </p:spPr>
        <p:txBody>
          <a:bodyPr/>
          <a:lstStyle/>
          <a:p>
            <a:pPr>
              <a:defRPr/>
            </a:pPr>
            <a:r>
              <a:rPr lang="en-GB" dirty="0">
                <a:effectLst/>
              </a:rPr>
              <a:t>Who is regulated by the Danish District Cooling Act? </a:t>
            </a:r>
            <a:r>
              <a:rPr lang="da-DK" dirty="0">
                <a:effectLst/>
              </a:rPr>
              <a:t/>
            </a:r>
            <a:br>
              <a:rPr lang="da-DK" dirty="0">
                <a:effectLst/>
              </a:rPr>
            </a:br>
            <a:endParaRPr lang="da-DK" dirty="0"/>
          </a:p>
        </p:txBody>
      </p:sp>
      <p:sp>
        <p:nvSpPr>
          <p:cNvPr id="18435" name="Pladsholder til indhold 2"/>
          <p:cNvSpPr>
            <a:spLocks noGrp="1"/>
          </p:cNvSpPr>
          <p:nvPr>
            <p:ph idx="1"/>
          </p:nvPr>
        </p:nvSpPr>
        <p:spPr>
          <a:xfrm>
            <a:off x="457200" y="1773238"/>
            <a:ext cx="8218488" cy="4352925"/>
          </a:xfrm>
        </p:spPr>
        <p:txBody>
          <a:bodyPr/>
          <a:lstStyle/>
          <a:p>
            <a:r>
              <a:rPr lang="en-GB" altLang="da-DK" smtClean="0"/>
              <a:t>In principle, anyone could establish a district cooling project in Denmark</a:t>
            </a:r>
          </a:p>
          <a:p>
            <a:r>
              <a:rPr lang="en-GB" altLang="da-DK" smtClean="0"/>
              <a:t>However, municipal owned must have the legal competence to engage in district heating</a:t>
            </a:r>
          </a:p>
          <a:p>
            <a:pPr lvl="1"/>
            <a:r>
              <a:rPr lang="en-GB" altLang="da-DK" smtClean="0"/>
              <a:t>This can be found in an explicit legal provision or in the legal tradition (the historical context)</a:t>
            </a:r>
          </a:p>
          <a:p>
            <a:r>
              <a:rPr lang="en-GB" altLang="da-DK" smtClean="0"/>
              <a:t>This competence is now provided by the District Cooling Act (issued 2008)</a:t>
            </a:r>
            <a:endParaRPr lang="da-DK" altLang="da-DK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Bent Ole Gram Mortensen</a:t>
            </a:r>
            <a:endParaRPr lang="da-D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effectLst/>
              </a:rPr>
              <a:t>Unbundling and financing</a:t>
            </a:r>
            <a:r>
              <a:rPr lang="da-DK" dirty="0">
                <a:effectLst/>
              </a:rPr>
              <a:t/>
            </a:r>
            <a:br>
              <a:rPr lang="da-DK" dirty="0">
                <a:effectLst/>
              </a:rPr>
            </a:br>
            <a:endParaRPr lang="da-DK" dirty="0"/>
          </a:p>
        </p:txBody>
      </p:sp>
      <p:sp>
        <p:nvSpPr>
          <p:cNvPr id="19459" name="Pladsholder til indhold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5000625"/>
          </a:xfrm>
        </p:spPr>
        <p:txBody>
          <a:bodyPr/>
          <a:lstStyle/>
          <a:p>
            <a:r>
              <a:rPr lang="en-GB" altLang="da-DK" smtClean="0"/>
              <a:t>Municipality owned district cooling plants must be operated on commercial terms</a:t>
            </a:r>
          </a:p>
          <a:p>
            <a:pPr lvl="1"/>
            <a:r>
              <a:rPr lang="en-GB" altLang="da-DK" smtClean="0"/>
              <a:t>The marked economy investor principle</a:t>
            </a:r>
          </a:p>
          <a:p>
            <a:pPr lvl="1"/>
            <a:r>
              <a:rPr lang="en-GB" altLang="da-DK" smtClean="0"/>
              <a:t>In opposition to district heating </a:t>
            </a:r>
          </a:p>
          <a:p>
            <a:r>
              <a:rPr lang="en-GB" altLang="da-DK" smtClean="0"/>
              <a:t>Economical separation between the district cooling plant and the municipality</a:t>
            </a:r>
          </a:p>
          <a:p>
            <a:r>
              <a:rPr lang="en-GB" altLang="da-DK" smtClean="0"/>
              <a:t>The districting cooling company must not involve itself in other business </a:t>
            </a:r>
          </a:p>
          <a:p>
            <a:r>
              <a:rPr lang="en-GB" altLang="da-DK" smtClean="0"/>
              <a:t>Marked price for its services</a:t>
            </a:r>
          </a:p>
          <a:p>
            <a:pPr lvl="1"/>
            <a:r>
              <a:rPr lang="en-GB" altLang="da-DK" smtClean="0"/>
              <a:t>No legal monopoly nor monopoly regulation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Bent Ole Gram Mortensen</a:t>
            </a:r>
            <a:endParaRPr lang="da-D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effectLst/>
              </a:rPr>
              <a:t>Investment </a:t>
            </a:r>
            <a:r>
              <a:rPr lang="da-DK" dirty="0">
                <a:effectLst/>
              </a:rPr>
              <a:t/>
            </a:r>
            <a:br>
              <a:rPr lang="da-DK" dirty="0">
                <a:effectLst/>
              </a:rPr>
            </a:br>
            <a:endParaRPr lang="da-DK" dirty="0"/>
          </a:p>
        </p:txBody>
      </p:sp>
      <p:sp>
        <p:nvSpPr>
          <p:cNvPr id="20483" name="Pladsholder til indhold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5000625"/>
          </a:xfrm>
        </p:spPr>
        <p:txBody>
          <a:bodyPr/>
          <a:lstStyle/>
          <a:p>
            <a:r>
              <a:rPr lang="en-GB" altLang="da-DK" smtClean="0"/>
              <a:t>Projects are to be approved by the municipality</a:t>
            </a:r>
          </a:p>
          <a:p>
            <a:r>
              <a:rPr lang="en-GB" altLang="da-DK" smtClean="0"/>
              <a:t>Municipalities guarantees are prohibited also to a plant owned by the municipality</a:t>
            </a:r>
          </a:p>
          <a:p>
            <a:r>
              <a:rPr lang="en-GB" altLang="da-DK" smtClean="0"/>
              <a:t>Invested capital from the municipalities must compete with other purposes (elder care, schools etc.)</a:t>
            </a:r>
          </a:p>
          <a:p>
            <a:r>
              <a:rPr lang="en-GB" altLang="da-DK" smtClean="0"/>
              <a:t>The State has put a total limit over the possibility for municipalities to loan money</a:t>
            </a:r>
          </a:p>
          <a:p>
            <a:r>
              <a:rPr lang="en-GB" altLang="da-DK" smtClean="0"/>
              <a:t>The investment must be economical justified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Bent Ole Gram Mortensen</a:t>
            </a:r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ugerdefineret design">
  <a:themeElements>
    <a:clrScheme name="Brugerdefinere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ugerdefineret design">
      <a:majorFont>
        <a:latin typeface="Verdana"/>
        <a:ea typeface=""/>
        <a:cs typeface=""/>
      </a:majorFont>
      <a:minorFont>
        <a:latin typeface="Garamond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a-DK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a-DK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rugerdefinere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663</Words>
  <Application>Microsoft Office PowerPoint</Application>
  <PresentationFormat>Skærmshow (4:3)</PresentationFormat>
  <Paragraphs>82</Paragraphs>
  <Slides>11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5" baseType="lpstr">
      <vt:lpstr>Arial</vt:lpstr>
      <vt:lpstr>Verdana</vt:lpstr>
      <vt:lpstr>Garamond</vt:lpstr>
      <vt:lpstr>Brugerdefineret design</vt:lpstr>
      <vt:lpstr>Legal framework as a core element of district cooling success – the case of Denmark</vt:lpstr>
      <vt:lpstr>Introduction </vt:lpstr>
      <vt:lpstr>Purpose of District Cooling</vt:lpstr>
      <vt:lpstr>In a Chinese context</vt:lpstr>
      <vt:lpstr>Why a legal matter?</vt:lpstr>
      <vt:lpstr>Possible Legal Instruments</vt:lpstr>
      <vt:lpstr>Who is regulated by the Danish District Cooling Act?  </vt:lpstr>
      <vt:lpstr>Unbundling and financing </vt:lpstr>
      <vt:lpstr>Investment  </vt:lpstr>
      <vt:lpstr>Recommendations 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 rekurs</dc:title>
  <dc:creator>Anders Nørgaard Jensen</dc:creator>
  <cp:lastModifiedBy>Anders Nørgaard Jensen</cp:lastModifiedBy>
  <cp:revision>35</cp:revision>
  <dcterms:modified xsi:type="dcterms:W3CDTF">2014-09-17T07:28:52Z</dcterms:modified>
</cp:coreProperties>
</file>