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3"/>
  </p:notesMasterIdLst>
  <p:sldIdLst>
    <p:sldId id="262" r:id="rId2"/>
    <p:sldId id="265" r:id="rId3"/>
    <p:sldId id="266" r:id="rId4"/>
    <p:sldId id="267" r:id="rId5"/>
    <p:sldId id="268" r:id="rId6"/>
    <p:sldId id="270" r:id="rId7"/>
    <p:sldId id="275" r:id="rId8"/>
    <p:sldId id="271" r:id="rId9"/>
    <p:sldId id="272" r:id="rId10"/>
    <p:sldId id="273" r:id="rId11"/>
    <p:sldId id="274" r:id="rId12"/>
  </p:sldIdLst>
  <p:sldSz cx="9144000" cy="6858000" type="screen4x3"/>
  <p:notesSz cx="6858000" cy="9144000"/>
  <p:defaultTextStyle>
    <a:defPPr>
      <a:defRPr lang="da-DK"/>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3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lvl1pPr>
          </a:lstStyle>
          <a:p>
            <a:pPr>
              <a:defRPr/>
            </a:pPr>
            <a:endParaRPr lang="da-DK"/>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lvl1pPr>
          </a:lstStyle>
          <a:p>
            <a:pPr>
              <a:defRPr/>
            </a:pPr>
            <a:endParaRPr lang="da-DK"/>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0"/>
            <a:r>
              <a:rPr lang="da-DK" noProof="0" smtClean="0"/>
              <a:t>Andet niveau</a:t>
            </a:r>
          </a:p>
          <a:p>
            <a:pPr lvl="0"/>
            <a:r>
              <a:rPr lang="da-DK" noProof="0" smtClean="0"/>
              <a:t>Tredje niveau</a:t>
            </a:r>
          </a:p>
          <a:p>
            <a:pPr lvl="0"/>
            <a:r>
              <a:rPr lang="da-DK" noProof="0" smtClean="0"/>
              <a:t>Fjerde niveau</a:t>
            </a:r>
          </a:p>
          <a:p>
            <a:pPr lvl="0"/>
            <a:r>
              <a:rPr lang="da-DK" noProof="0" smtClean="0"/>
              <a:t>Femte niveau</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lvl1pPr>
          </a:lstStyle>
          <a:p>
            <a:pPr>
              <a:defRPr/>
            </a:pPr>
            <a:endParaRPr lang="da-DK"/>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lvl1pPr>
          </a:lstStyle>
          <a:p>
            <a:pPr>
              <a:defRPr/>
            </a:pPr>
            <a:fld id="{C12ED8F6-FE3E-429C-8AA1-11031CC7B85F}"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D74CE16-F43E-425B-9E76-DFA5B993C9E3}" type="slidenum">
              <a:rPr lang="da-DK" smtClean="0"/>
              <a:pPr/>
              <a:t>1</a:t>
            </a:fld>
            <a:endParaRPr lang="da-DK"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da-DK"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844675"/>
            <a:ext cx="403225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1850" y="1844675"/>
            <a:ext cx="4033838"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r>
              <a:rPr lang="da-DK"/>
              <a:t>Bent Ole Gram Mortensen</a:t>
            </a:r>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Rectangle 3"/>
          <p:cNvSpPr>
            <a:spLocks noGrp="1" noChangeArrowheads="1"/>
          </p:cNvSpPr>
          <p:nvPr>
            <p:ph type="body" idx="1"/>
          </p:nvPr>
        </p:nvSpPr>
        <p:spPr bwMode="auto">
          <a:xfrm>
            <a:off x="457200" y="1844675"/>
            <a:ext cx="8218488" cy="4281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29700" name="Rectangle 4"/>
          <p:cNvSpPr>
            <a:spLocks noGrp="1" noChangeArrowheads="1"/>
          </p:cNvSpPr>
          <p:nvPr>
            <p:ph type="dt" sz="half" idx="2"/>
          </p:nvPr>
        </p:nvSpPr>
        <p:spPr bwMode="auto">
          <a:xfrm>
            <a:off x="457200" y="6453188"/>
            <a:ext cx="685165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700" b="1" i="1">
                <a:solidFill>
                  <a:srgbClr val="000000"/>
                </a:solidFill>
                <a:latin typeface="+mn-lt"/>
              </a:defRPr>
            </a:lvl1pPr>
          </a:lstStyle>
          <a:p>
            <a:pPr>
              <a:defRPr/>
            </a:pPr>
            <a:r>
              <a:rPr lang="da-DK"/>
              <a:t>Bent Ole Gram Mortensen</a:t>
            </a:r>
            <a:endParaRPr lang="da-DK" dirty="0"/>
          </a:p>
        </p:txBody>
      </p:sp>
      <p:sp>
        <p:nvSpPr>
          <p:cNvPr id="29703" name="Rectangle 7"/>
          <p:cNvSpPr>
            <a:spLocks noChangeArrowheads="1"/>
          </p:cNvSpPr>
          <p:nvPr userDrawn="1"/>
        </p:nvSpPr>
        <p:spPr bwMode="auto">
          <a:xfrm>
            <a:off x="0" y="0"/>
            <a:ext cx="157163" cy="6858000"/>
          </a:xfrm>
          <a:prstGeom prst="rect">
            <a:avLst/>
          </a:prstGeom>
          <a:solidFill>
            <a:srgbClr val="003EB2"/>
          </a:solidFill>
          <a:ln w="9525">
            <a:noFill/>
            <a:miter lim="800000"/>
            <a:headEnd/>
            <a:tailEnd/>
          </a:ln>
        </p:spPr>
        <p:txBody>
          <a:bodyPr/>
          <a:lstStyle/>
          <a:p>
            <a:pPr eaLnBrk="0" hangingPunct="0">
              <a:spcBef>
                <a:spcPct val="20000"/>
              </a:spcBef>
              <a:buFontTx/>
              <a:buChar char="•"/>
              <a:defRPr/>
            </a:pPr>
            <a:endParaRPr lang="da-DK"/>
          </a:p>
        </p:txBody>
      </p:sp>
      <p:pic>
        <p:nvPicPr>
          <p:cNvPr id="1030" name="Picture 8"/>
          <p:cNvPicPr>
            <a:picLocks noChangeAspect="1" noChangeArrowheads="1"/>
          </p:cNvPicPr>
          <p:nvPr userDrawn="1"/>
        </p:nvPicPr>
        <p:blipFill>
          <a:blip r:embed="rId14" cstate="print">
            <a:clrChange>
              <a:clrFrom>
                <a:srgbClr val="000000"/>
              </a:clrFrom>
              <a:clrTo>
                <a:srgbClr val="000000">
                  <a:alpha val="0"/>
                </a:srgbClr>
              </a:clrTo>
            </a:clrChange>
          </a:blip>
          <a:srcRect/>
          <a:stretch>
            <a:fillRect/>
          </a:stretch>
        </p:blipFill>
        <p:spPr bwMode="auto">
          <a:xfrm>
            <a:off x="5072063" y="2928938"/>
            <a:ext cx="3879850" cy="3836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sldNum="0" hdr="0" ftr="0"/>
  <p:txStyles>
    <p:titleStyle>
      <a:lvl1pPr algn="ctr" rtl="0" eaLnBrk="0" fontAlgn="base" hangingPunct="0">
        <a:spcBef>
          <a:spcPct val="0"/>
        </a:spcBef>
        <a:spcAft>
          <a:spcPct val="0"/>
        </a:spcAft>
        <a:defRPr sz="38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800" b="1">
          <a:solidFill>
            <a:schemeClr val="tx2"/>
          </a:solidFill>
          <a:effectLst>
            <a:outerShdw blurRad="38100" dist="38100" dir="2700000" algn="tl">
              <a:srgbClr val="C0C0C0"/>
            </a:outerShdw>
          </a:effectLst>
          <a:latin typeface="Verdana" pitchFamily="34" charset="0"/>
        </a:defRPr>
      </a:lvl2pPr>
      <a:lvl3pPr algn="ctr" rtl="0" eaLnBrk="0" fontAlgn="base" hangingPunct="0">
        <a:spcBef>
          <a:spcPct val="0"/>
        </a:spcBef>
        <a:spcAft>
          <a:spcPct val="0"/>
        </a:spcAft>
        <a:defRPr sz="3800" b="1">
          <a:solidFill>
            <a:schemeClr val="tx2"/>
          </a:solidFill>
          <a:effectLst>
            <a:outerShdw blurRad="38100" dist="38100" dir="2700000" algn="tl">
              <a:srgbClr val="C0C0C0"/>
            </a:outerShdw>
          </a:effectLst>
          <a:latin typeface="Verdana" pitchFamily="34" charset="0"/>
        </a:defRPr>
      </a:lvl3pPr>
      <a:lvl4pPr algn="ctr" rtl="0" eaLnBrk="0" fontAlgn="base" hangingPunct="0">
        <a:spcBef>
          <a:spcPct val="0"/>
        </a:spcBef>
        <a:spcAft>
          <a:spcPct val="0"/>
        </a:spcAft>
        <a:defRPr sz="3800" b="1">
          <a:solidFill>
            <a:schemeClr val="tx2"/>
          </a:solidFill>
          <a:effectLst>
            <a:outerShdw blurRad="38100" dist="38100" dir="2700000" algn="tl">
              <a:srgbClr val="C0C0C0"/>
            </a:outerShdw>
          </a:effectLst>
          <a:latin typeface="Verdana" pitchFamily="34" charset="0"/>
        </a:defRPr>
      </a:lvl4pPr>
      <a:lvl5pPr algn="ctr" rtl="0" eaLnBrk="0" fontAlgn="base" hangingPunct="0">
        <a:spcBef>
          <a:spcPct val="0"/>
        </a:spcBef>
        <a:spcAft>
          <a:spcPct val="0"/>
        </a:spcAft>
        <a:defRPr sz="3800" b="1">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3800" b="1">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3800" b="1">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3800" b="1">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3800" b="1">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dato 1"/>
          <p:cNvSpPr>
            <a:spLocks noGrp="1"/>
          </p:cNvSpPr>
          <p:nvPr>
            <p:ph type="dt" sz="quarter" idx="10"/>
          </p:nvPr>
        </p:nvSpPr>
        <p:spPr>
          <a:xfrm>
            <a:off x="214313" y="6500813"/>
            <a:ext cx="7094537" cy="220662"/>
          </a:xfrm>
        </p:spPr>
        <p:txBody>
          <a:bodyPr/>
          <a:lstStyle/>
          <a:p>
            <a:pPr>
              <a:defRPr/>
            </a:pPr>
            <a:r>
              <a:rPr lang="da-DK" sz="1800" dirty="0"/>
              <a:t>Bent Ole Gram Mortensen</a:t>
            </a:r>
          </a:p>
        </p:txBody>
      </p:sp>
      <p:sp>
        <p:nvSpPr>
          <p:cNvPr id="2050" name="Rectangle 2"/>
          <p:cNvSpPr>
            <a:spLocks noGrp="1" noChangeArrowheads="1"/>
          </p:cNvSpPr>
          <p:nvPr>
            <p:ph type="ctrTitle" idx="4294967295"/>
          </p:nvPr>
        </p:nvSpPr>
        <p:spPr>
          <a:xfrm>
            <a:off x="550863" y="2615863"/>
            <a:ext cx="8342312" cy="430887"/>
          </a:xfrm>
        </p:spPr>
        <p:txBody>
          <a:bodyPr lIns="0" tIns="0" rIns="0" bIns="0">
            <a:spAutoFit/>
          </a:bodyPr>
          <a:lstStyle/>
          <a:p>
            <a:pPr defTabSz="381000" eaLnBrk="1" hangingPunct="1">
              <a:defRPr/>
            </a:pPr>
            <a:r>
              <a:rPr lang="da-DK" sz="2800" dirty="0" err="1" smtClean="0"/>
              <a:t>Regulatoriske</a:t>
            </a:r>
            <a:r>
              <a:rPr lang="da-DK" sz="2800" dirty="0" smtClean="0"/>
              <a:t> rammer for fjernkøling</a:t>
            </a:r>
            <a:endParaRPr lang="da-DK" sz="2800" b="0" dirty="0">
              <a:solidFill>
                <a:srgbClr val="000000"/>
              </a:solidFill>
              <a:latin typeface="Garamond" pitchFamily="18" charset="0"/>
            </a:endParaRPr>
          </a:p>
        </p:txBody>
      </p:sp>
      <p:sp>
        <p:nvSpPr>
          <p:cNvPr id="15363" name="Rectangle 3"/>
          <p:cNvSpPr>
            <a:spLocks noGrp="1" noChangeArrowheads="1"/>
          </p:cNvSpPr>
          <p:nvPr>
            <p:ph type="subTitle" idx="4294967295"/>
          </p:nvPr>
        </p:nvSpPr>
        <p:spPr>
          <a:xfrm>
            <a:off x="550863" y="3227388"/>
            <a:ext cx="8269287" cy="276999"/>
          </a:xfrm>
        </p:spPr>
        <p:txBody>
          <a:bodyPr lIns="0" tIns="0" rIns="0" bIns="0">
            <a:spAutoFit/>
          </a:bodyPr>
          <a:lstStyle/>
          <a:p>
            <a:pPr marL="0" indent="0" algn="ctr" defTabSz="381000" eaLnBrk="1" hangingPunct="1">
              <a:buNone/>
            </a:pPr>
            <a:r>
              <a:rPr lang="da-DK" sz="1800" b="1" i="1" dirty="0" smtClean="0">
                <a:solidFill>
                  <a:srgbClr val="000000"/>
                </a:solidFill>
              </a:rPr>
              <a:t>Dansk Fjernvarmes seminar om fjernkøling, 8. marts 2012</a:t>
            </a:r>
          </a:p>
        </p:txBody>
      </p:sp>
      <p:sp>
        <p:nvSpPr>
          <p:cNvPr id="15364" name="Freeform 4"/>
          <p:cNvSpPr>
            <a:spLocks noChangeArrowheads="1"/>
          </p:cNvSpPr>
          <p:nvPr/>
        </p:nvSpPr>
        <p:spPr bwMode="auto">
          <a:xfrm>
            <a:off x="0" y="0"/>
            <a:ext cx="1770063" cy="1893888"/>
          </a:xfrm>
          <a:custGeom>
            <a:avLst/>
            <a:gdLst>
              <a:gd name="T0" fmla="*/ 861893700 w 1115"/>
              <a:gd name="T1" fmla="*/ 126007844 h 1193"/>
              <a:gd name="T2" fmla="*/ 705643839 w 1115"/>
              <a:gd name="T3" fmla="*/ 284778508 h 1193"/>
              <a:gd name="T4" fmla="*/ 569555422 w 1115"/>
              <a:gd name="T5" fmla="*/ 466229831 h 1193"/>
              <a:gd name="T6" fmla="*/ 473789500 w 1115"/>
              <a:gd name="T7" fmla="*/ 660281040 h 1193"/>
              <a:gd name="T8" fmla="*/ 425907332 w 1115"/>
              <a:gd name="T9" fmla="*/ 859374347 h 1193"/>
              <a:gd name="T10" fmla="*/ 441028267 w 1115"/>
              <a:gd name="T11" fmla="*/ 1058465868 h 1193"/>
              <a:gd name="T12" fmla="*/ 534273240 w 1115"/>
              <a:gd name="T13" fmla="*/ 1249997715 h 1193"/>
              <a:gd name="T14" fmla="*/ 619958540 w 1115"/>
              <a:gd name="T15" fmla="*/ 1431448939 h 1193"/>
              <a:gd name="T16" fmla="*/ 468749188 w 1115"/>
              <a:gd name="T17" fmla="*/ 1628021098 h 1193"/>
              <a:gd name="T18" fmla="*/ 224294764 w 1115"/>
              <a:gd name="T19" fmla="*/ 1630542047 h 1193"/>
              <a:gd name="T20" fmla="*/ 0 w 1115"/>
              <a:gd name="T21" fmla="*/ 1633061410 h 1193"/>
              <a:gd name="T22" fmla="*/ 88206274 w 1115"/>
              <a:gd name="T23" fmla="*/ 1804432407 h 1193"/>
              <a:gd name="T24" fmla="*/ 347781608 w 1115"/>
              <a:gd name="T25" fmla="*/ 1781751797 h 1193"/>
              <a:gd name="T26" fmla="*/ 602318242 w 1115"/>
              <a:gd name="T27" fmla="*/ 1743948665 h 1193"/>
              <a:gd name="T28" fmla="*/ 856853389 w 1115"/>
              <a:gd name="T29" fmla="*/ 1723787418 h 1193"/>
              <a:gd name="T30" fmla="*/ 1020664313 w 1115"/>
              <a:gd name="T31" fmla="*/ 1854835524 h 1193"/>
              <a:gd name="T32" fmla="*/ 932458064 w 1115"/>
              <a:gd name="T33" fmla="*/ 1943041774 h 1193"/>
              <a:gd name="T34" fmla="*/ 710684150 w 1115"/>
              <a:gd name="T35" fmla="*/ 2001004566 h 1193"/>
              <a:gd name="T36" fmla="*/ 582156995 w 1115"/>
              <a:gd name="T37" fmla="*/ 2147483647 h 1193"/>
              <a:gd name="T38" fmla="*/ 534273240 w 1115"/>
              <a:gd name="T39" fmla="*/ 2147483647 h 1193"/>
              <a:gd name="T40" fmla="*/ 559474799 w 1115"/>
              <a:gd name="T41" fmla="*/ 2147483647 h 1193"/>
              <a:gd name="T42" fmla="*/ 647681048 w 1115"/>
              <a:gd name="T43" fmla="*/ 2147483647 h 1193"/>
              <a:gd name="T44" fmla="*/ 793850088 w 1115"/>
              <a:gd name="T45" fmla="*/ 2147483647 h 1193"/>
              <a:gd name="T46" fmla="*/ 977820870 w 1115"/>
              <a:gd name="T47" fmla="*/ 2147483647 h 1193"/>
              <a:gd name="T48" fmla="*/ 1212196158 w 1115"/>
              <a:gd name="T49" fmla="*/ 2147483647 h 1193"/>
              <a:gd name="T50" fmla="*/ 1423889251 w 1115"/>
              <a:gd name="T51" fmla="*/ 2147483647 h 1193"/>
              <a:gd name="T52" fmla="*/ 1585179225 w 1115"/>
              <a:gd name="T53" fmla="*/ 2147483647 h 1193"/>
              <a:gd name="T54" fmla="*/ 1665824610 w 1115"/>
              <a:gd name="T55" fmla="*/ 2147483647 h 1193"/>
              <a:gd name="T56" fmla="*/ 1696066480 w 1115"/>
              <a:gd name="T57" fmla="*/ 2147483647 h 1193"/>
              <a:gd name="T58" fmla="*/ 1622980770 w 1115"/>
              <a:gd name="T59" fmla="*/ 2066528619 h 1193"/>
              <a:gd name="T60" fmla="*/ 1449090809 w 1115"/>
              <a:gd name="T61" fmla="*/ 1920359577 h 1193"/>
              <a:gd name="T62" fmla="*/ 1181954288 w 1115"/>
              <a:gd name="T63" fmla="*/ 1932961150 h 1193"/>
              <a:gd name="T64" fmla="*/ 1035785248 w 1115"/>
              <a:gd name="T65" fmla="*/ 1817033980 h 1193"/>
              <a:gd name="T66" fmla="*/ 1131551171 w 1115"/>
              <a:gd name="T67" fmla="*/ 1645662983 h 1193"/>
              <a:gd name="T68" fmla="*/ 1365924872 w 1115"/>
              <a:gd name="T69" fmla="*/ 1552416421 h 1193"/>
              <a:gd name="T70" fmla="*/ 1567537341 w 1115"/>
              <a:gd name="T71" fmla="*/ 1471771433 h 1193"/>
              <a:gd name="T72" fmla="*/ 1746469597 w 1115"/>
              <a:gd name="T73" fmla="*/ 1638101721 h 1193"/>
              <a:gd name="T74" fmla="*/ 1978323936 w 1115"/>
              <a:gd name="T75" fmla="*/ 1716227744 h 1193"/>
              <a:gd name="T76" fmla="*/ 2147483647 w 1115"/>
              <a:gd name="T77" fmla="*/ 1665824627 h 1193"/>
              <a:gd name="T78" fmla="*/ 2147483647 w 1115"/>
              <a:gd name="T79" fmla="*/ 1527214862 h 1193"/>
              <a:gd name="T80" fmla="*/ 2147483647 w 1115"/>
              <a:gd name="T81" fmla="*/ 1340723327 h 1193"/>
              <a:gd name="T82" fmla="*/ 2147483647 w 1115"/>
              <a:gd name="T83" fmla="*/ 1136591494 h 1193"/>
              <a:gd name="T84" fmla="*/ 2147483647 w 1115"/>
              <a:gd name="T85" fmla="*/ 1013103062 h 1193"/>
              <a:gd name="T86" fmla="*/ 2147483647 w 1115"/>
              <a:gd name="T87" fmla="*/ 929938712 h 1193"/>
              <a:gd name="T88" fmla="*/ 2147483647 w 1115"/>
              <a:gd name="T89" fmla="*/ 874495282 h 1193"/>
              <a:gd name="T90" fmla="*/ 1983364248 w 1115"/>
              <a:gd name="T91" fmla="*/ 871974333 h 1193"/>
              <a:gd name="T92" fmla="*/ 1754029271 w 1115"/>
              <a:gd name="T93" fmla="*/ 945059647 h 1193"/>
              <a:gd name="T94" fmla="*/ 1582658276 w 1115"/>
              <a:gd name="T95" fmla="*/ 1123989921 h 1193"/>
              <a:gd name="T96" fmla="*/ 1529735797 w 1115"/>
              <a:gd name="T97" fmla="*/ 1353324900 h 1193"/>
              <a:gd name="T98" fmla="*/ 1307962081 w 1115"/>
              <a:gd name="T99" fmla="*/ 1476811745 h 1193"/>
              <a:gd name="T100" fmla="*/ 1058465857 w 1115"/>
              <a:gd name="T101" fmla="*/ 1554937371 h 1193"/>
              <a:gd name="T102" fmla="*/ 803930711 w 1115"/>
              <a:gd name="T103" fmla="*/ 1597779227 h 1193"/>
              <a:gd name="T104" fmla="*/ 667842295 w 1115"/>
              <a:gd name="T105" fmla="*/ 1479332694 h 1193"/>
              <a:gd name="T106" fmla="*/ 846772765 w 1115"/>
              <a:gd name="T107" fmla="*/ 1373486147 h 1193"/>
              <a:gd name="T108" fmla="*/ 1038304610 w 1115"/>
              <a:gd name="T109" fmla="*/ 1247478353 h 1193"/>
              <a:gd name="T110" fmla="*/ 1156752730 w 1115"/>
              <a:gd name="T111" fmla="*/ 1050906194 h 1193"/>
              <a:gd name="T112" fmla="*/ 1194554274 w 1115"/>
              <a:gd name="T113" fmla="*/ 831651640 h 1193"/>
              <a:gd name="T114" fmla="*/ 1176913976 w 1115"/>
              <a:gd name="T115" fmla="*/ 599797299 h 1193"/>
              <a:gd name="T116" fmla="*/ 1126510859 w 1115"/>
              <a:gd name="T117" fmla="*/ 365423496 h 1193"/>
              <a:gd name="T118" fmla="*/ 1060986807 w 1115"/>
              <a:gd name="T119" fmla="*/ 146169091 h 11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15"/>
              <a:gd name="T181" fmla="*/ 0 h 1193"/>
              <a:gd name="T182" fmla="*/ 1115 w 1115"/>
              <a:gd name="T183" fmla="*/ 1193 h 11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15" h="1193">
                <a:moveTo>
                  <a:pt x="404" y="0"/>
                </a:moveTo>
                <a:lnTo>
                  <a:pt x="399" y="4"/>
                </a:lnTo>
                <a:lnTo>
                  <a:pt x="395" y="7"/>
                </a:lnTo>
                <a:lnTo>
                  <a:pt x="390" y="11"/>
                </a:lnTo>
                <a:lnTo>
                  <a:pt x="385" y="15"/>
                </a:lnTo>
                <a:lnTo>
                  <a:pt x="380" y="18"/>
                </a:lnTo>
                <a:lnTo>
                  <a:pt x="376" y="22"/>
                </a:lnTo>
                <a:lnTo>
                  <a:pt x="371" y="26"/>
                </a:lnTo>
                <a:lnTo>
                  <a:pt x="366" y="30"/>
                </a:lnTo>
                <a:lnTo>
                  <a:pt x="361" y="34"/>
                </a:lnTo>
                <a:lnTo>
                  <a:pt x="357" y="38"/>
                </a:lnTo>
                <a:lnTo>
                  <a:pt x="352" y="42"/>
                </a:lnTo>
                <a:lnTo>
                  <a:pt x="347" y="46"/>
                </a:lnTo>
                <a:lnTo>
                  <a:pt x="342" y="50"/>
                </a:lnTo>
                <a:lnTo>
                  <a:pt x="338" y="54"/>
                </a:lnTo>
                <a:lnTo>
                  <a:pt x="333" y="59"/>
                </a:lnTo>
                <a:lnTo>
                  <a:pt x="328" y="63"/>
                </a:lnTo>
                <a:lnTo>
                  <a:pt x="324" y="67"/>
                </a:lnTo>
                <a:lnTo>
                  <a:pt x="319" y="71"/>
                </a:lnTo>
                <a:lnTo>
                  <a:pt x="315" y="75"/>
                </a:lnTo>
                <a:lnTo>
                  <a:pt x="310" y="80"/>
                </a:lnTo>
                <a:lnTo>
                  <a:pt x="306" y="85"/>
                </a:lnTo>
                <a:lnTo>
                  <a:pt x="301" y="89"/>
                </a:lnTo>
                <a:lnTo>
                  <a:pt x="297" y="94"/>
                </a:lnTo>
                <a:lnTo>
                  <a:pt x="292" y="99"/>
                </a:lnTo>
                <a:lnTo>
                  <a:pt x="288" y="103"/>
                </a:lnTo>
                <a:lnTo>
                  <a:pt x="284" y="108"/>
                </a:lnTo>
                <a:lnTo>
                  <a:pt x="280" y="113"/>
                </a:lnTo>
                <a:lnTo>
                  <a:pt x="275" y="118"/>
                </a:lnTo>
                <a:lnTo>
                  <a:pt x="271" y="123"/>
                </a:lnTo>
                <a:lnTo>
                  <a:pt x="267" y="128"/>
                </a:lnTo>
                <a:lnTo>
                  <a:pt x="263" y="133"/>
                </a:lnTo>
                <a:lnTo>
                  <a:pt x="259" y="138"/>
                </a:lnTo>
                <a:lnTo>
                  <a:pt x="255" y="143"/>
                </a:lnTo>
                <a:lnTo>
                  <a:pt x="251" y="148"/>
                </a:lnTo>
                <a:lnTo>
                  <a:pt x="247" y="153"/>
                </a:lnTo>
                <a:lnTo>
                  <a:pt x="244" y="158"/>
                </a:lnTo>
                <a:lnTo>
                  <a:pt x="240" y="164"/>
                </a:lnTo>
                <a:lnTo>
                  <a:pt x="236" y="169"/>
                </a:lnTo>
                <a:lnTo>
                  <a:pt x="233" y="174"/>
                </a:lnTo>
                <a:lnTo>
                  <a:pt x="229" y="179"/>
                </a:lnTo>
                <a:lnTo>
                  <a:pt x="226" y="185"/>
                </a:lnTo>
                <a:lnTo>
                  <a:pt x="223" y="190"/>
                </a:lnTo>
                <a:lnTo>
                  <a:pt x="219" y="196"/>
                </a:lnTo>
                <a:lnTo>
                  <a:pt x="216" y="201"/>
                </a:lnTo>
                <a:lnTo>
                  <a:pt x="213" y="206"/>
                </a:lnTo>
                <a:lnTo>
                  <a:pt x="210" y="212"/>
                </a:lnTo>
                <a:lnTo>
                  <a:pt x="207" y="217"/>
                </a:lnTo>
                <a:lnTo>
                  <a:pt x="205" y="223"/>
                </a:lnTo>
                <a:lnTo>
                  <a:pt x="202" y="228"/>
                </a:lnTo>
                <a:lnTo>
                  <a:pt x="200" y="234"/>
                </a:lnTo>
                <a:lnTo>
                  <a:pt x="197" y="239"/>
                </a:lnTo>
                <a:lnTo>
                  <a:pt x="195" y="245"/>
                </a:lnTo>
                <a:lnTo>
                  <a:pt x="192" y="251"/>
                </a:lnTo>
                <a:lnTo>
                  <a:pt x="190" y="256"/>
                </a:lnTo>
                <a:lnTo>
                  <a:pt x="188" y="262"/>
                </a:lnTo>
                <a:lnTo>
                  <a:pt x="186" y="267"/>
                </a:lnTo>
                <a:lnTo>
                  <a:pt x="184" y="273"/>
                </a:lnTo>
                <a:lnTo>
                  <a:pt x="182" y="279"/>
                </a:lnTo>
                <a:lnTo>
                  <a:pt x="180" y="284"/>
                </a:lnTo>
                <a:lnTo>
                  <a:pt x="178" y="290"/>
                </a:lnTo>
                <a:lnTo>
                  <a:pt x="177" y="296"/>
                </a:lnTo>
                <a:lnTo>
                  <a:pt x="175" y="301"/>
                </a:lnTo>
                <a:lnTo>
                  <a:pt x="174" y="307"/>
                </a:lnTo>
                <a:lnTo>
                  <a:pt x="173" y="313"/>
                </a:lnTo>
                <a:lnTo>
                  <a:pt x="172" y="318"/>
                </a:lnTo>
                <a:lnTo>
                  <a:pt x="171" y="324"/>
                </a:lnTo>
                <a:lnTo>
                  <a:pt x="170" y="330"/>
                </a:lnTo>
                <a:lnTo>
                  <a:pt x="169" y="335"/>
                </a:lnTo>
                <a:lnTo>
                  <a:pt x="169" y="341"/>
                </a:lnTo>
                <a:lnTo>
                  <a:pt x="168" y="347"/>
                </a:lnTo>
                <a:lnTo>
                  <a:pt x="168" y="352"/>
                </a:lnTo>
                <a:lnTo>
                  <a:pt x="168" y="358"/>
                </a:lnTo>
                <a:lnTo>
                  <a:pt x="168" y="364"/>
                </a:lnTo>
                <a:lnTo>
                  <a:pt x="168" y="369"/>
                </a:lnTo>
                <a:lnTo>
                  <a:pt x="168" y="375"/>
                </a:lnTo>
                <a:lnTo>
                  <a:pt x="169" y="381"/>
                </a:lnTo>
                <a:lnTo>
                  <a:pt x="169" y="386"/>
                </a:lnTo>
                <a:lnTo>
                  <a:pt x="170" y="392"/>
                </a:lnTo>
                <a:lnTo>
                  <a:pt x="171" y="398"/>
                </a:lnTo>
                <a:lnTo>
                  <a:pt x="172" y="403"/>
                </a:lnTo>
                <a:lnTo>
                  <a:pt x="173" y="409"/>
                </a:lnTo>
                <a:lnTo>
                  <a:pt x="174" y="414"/>
                </a:lnTo>
                <a:lnTo>
                  <a:pt x="175" y="420"/>
                </a:lnTo>
                <a:lnTo>
                  <a:pt x="177" y="426"/>
                </a:lnTo>
                <a:lnTo>
                  <a:pt x="179" y="431"/>
                </a:lnTo>
                <a:lnTo>
                  <a:pt x="181" y="437"/>
                </a:lnTo>
                <a:lnTo>
                  <a:pt x="183" y="442"/>
                </a:lnTo>
                <a:lnTo>
                  <a:pt x="185" y="448"/>
                </a:lnTo>
                <a:lnTo>
                  <a:pt x="187" y="453"/>
                </a:lnTo>
                <a:lnTo>
                  <a:pt x="190" y="458"/>
                </a:lnTo>
                <a:lnTo>
                  <a:pt x="193" y="464"/>
                </a:lnTo>
                <a:lnTo>
                  <a:pt x="196" y="469"/>
                </a:lnTo>
                <a:lnTo>
                  <a:pt x="199" y="475"/>
                </a:lnTo>
                <a:lnTo>
                  <a:pt x="202" y="480"/>
                </a:lnTo>
                <a:lnTo>
                  <a:pt x="205" y="485"/>
                </a:lnTo>
                <a:lnTo>
                  <a:pt x="208" y="490"/>
                </a:lnTo>
                <a:lnTo>
                  <a:pt x="212" y="496"/>
                </a:lnTo>
                <a:lnTo>
                  <a:pt x="216" y="501"/>
                </a:lnTo>
                <a:lnTo>
                  <a:pt x="220" y="506"/>
                </a:lnTo>
                <a:lnTo>
                  <a:pt x="224" y="511"/>
                </a:lnTo>
                <a:lnTo>
                  <a:pt x="229" y="516"/>
                </a:lnTo>
                <a:lnTo>
                  <a:pt x="234" y="521"/>
                </a:lnTo>
                <a:lnTo>
                  <a:pt x="239" y="527"/>
                </a:lnTo>
                <a:lnTo>
                  <a:pt x="244" y="532"/>
                </a:lnTo>
                <a:lnTo>
                  <a:pt x="249" y="536"/>
                </a:lnTo>
                <a:lnTo>
                  <a:pt x="249" y="537"/>
                </a:lnTo>
                <a:lnTo>
                  <a:pt x="250" y="542"/>
                </a:lnTo>
                <a:lnTo>
                  <a:pt x="250" y="549"/>
                </a:lnTo>
                <a:lnTo>
                  <a:pt x="249" y="555"/>
                </a:lnTo>
                <a:lnTo>
                  <a:pt x="248" y="562"/>
                </a:lnTo>
                <a:lnTo>
                  <a:pt x="246" y="568"/>
                </a:lnTo>
                <a:lnTo>
                  <a:pt x="244" y="575"/>
                </a:lnTo>
                <a:lnTo>
                  <a:pt x="242" y="582"/>
                </a:lnTo>
                <a:lnTo>
                  <a:pt x="239" y="589"/>
                </a:lnTo>
                <a:lnTo>
                  <a:pt x="235" y="596"/>
                </a:lnTo>
                <a:lnTo>
                  <a:pt x="232" y="602"/>
                </a:lnTo>
                <a:lnTo>
                  <a:pt x="227" y="609"/>
                </a:lnTo>
                <a:lnTo>
                  <a:pt x="223" y="615"/>
                </a:lnTo>
                <a:lnTo>
                  <a:pt x="218" y="621"/>
                </a:lnTo>
                <a:lnTo>
                  <a:pt x="213" y="626"/>
                </a:lnTo>
                <a:lnTo>
                  <a:pt x="208" y="631"/>
                </a:lnTo>
                <a:lnTo>
                  <a:pt x="203" y="636"/>
                </a:lnTo>
                <a:lnTo>
                  <a:pt x="198" y="640"/>
                </a:lnTo>
                <a:lnTo>
                  <a:pt x="192" y="643"/>
                </a:lnTo>
                <a:lnTo>
                  <a:pt x="186" y="646"/>
                </a:lnTo>
                <a:lnTo>
                  <a:pt x="179" y="648"/>
                </a:lnTo>
                <a:lnTo>
                  <a:pt x="173" y="649"/>
                </a:lnTo>
                <a:lnTo>
                  <a:pt x="167" y="650"/>
                </a:lnTo>
                <a:lnTo>
                  <a:pt x="159" y="650"/>
                </a:lnTo>
                <a:lnTo>
                  <a:pt x="151" y="650"/>
                </a:lnTo>
                <a:lnTo>
                  <a:pt x="143" y="649"/>
                </a:lnTo>
                <a:lnTo>
                  <a:pt x="135" y="649"/>
                </a:lnTo>
                <a:lnTo>
                  <a:pt x="127" y="649"/>
                </a:lnTo>
                <a:lnTo>
                  <a:pt x="119" y="649"/>
                </a:lnTo>
                <a:lnTo>
                  <a:pt x="111" y="648"/>
                </a:lnTo>
                <a:lnTo>
                  <a:pt x="104" y="648"/>
                </a:lnTo>
                <a:lnTo>
                  <a:pt x="96" y="647"/>
                </a:lnTo>
                <a:lnTo>
                  <a:pt x="89" y="647"/>
                </a:lnTo>
                <a:lnTo>
                  <a:pt x="81" y="646"/>
                </a:lnTo>
                <a:lnTo>
                  <a:pt x="74" y="645"/>
                </a:lnTo>
                <a:lnTo>
                  <a:pt x="66" y="645"/>
                </a:lnTo>
                <a:lnTo>
                  <a:pt x="59" y="644"/>
                </a:lnTo>
                <a:lnTo>
                  <a:pt x="51" y="643"/>
                </a:lnTo>
                <a:lnTo>
                  <a:pt x="44" y="643"/>
                </a:lnTo>
                <a:lnTo>
                  <a:pt x="36" y="642"/>
                </a:lnTo>
                <a:lnTo>
                  <a:pt x="29" y="641"/>
                </a:lnTo>
                <a:lnTo>
                  <a:pt x="22" y="640"/>
                </a:lnTo>
                <a:lnTo>
                  <a:pt x="14" y="639"/>
                </a:lnTo>
                <a:lnTo>
                  <a:pt x="7" y="639"/>
                </a:lnTo>
                <a:lnTo>
                  <a:pt x="0" y="638"/>
                </a:lnTo>
                <a:lnTo>
                  <a:pt x="0" y="648"/>
                </a:lnTo>
                <a:lnTo>
                  <a:pt x="0" y="657"/>
                </a:lnTo>
                <a:lnTo>
                  <a:pt x="0" y="666"/>
                </a:lnTo>
                <a:lnTo>
                  <a:pt x="0" y="675"/>
                </a:lnTo>
                <a:lnTo>
                  <a:pt x="0" y="683"/>
                </a:lnTo>
                <a:lnTo>
                  <a:pt x="0" y="691"/>
                </a:lnTo>
                <a:lnTo>
                  <a:pt x="0" y="700"/>
                </a:lnTo>
                <a:lnTo>
                  <a:pt x="0" y="708"/>
                </a:lnTo>
                <a:lnTo>
                  <a:pt x="0" y="716"/>
                </a:lnTo>
                <a:lnTo>
                  <a:pt x="7" y="716"/>
                </a:lnTo>
                <a:lnTo>
                  <a:pt x="14" y="716"/>
                </a:lnTo>
                <a:lnTo>
                  <a:pt x="21" y="716"/>
                </a:lnTo>
                <a:lnTo>
                  <a:pt x="28" y="716"/>
                </a:lnTo>
                <a:lnTo>
                  <a:pt x="35" y="716"/>
                </a:lnTo>
                <a:lnTo>
                  <a:pt x="43" y="716"/>
                </a:lnTo>
                <a:lnTo>
                  <a:pt x="50" y="715"/>
                </a:lnTo>
                <a:lnTo>
                  <a:pt x="57" y="715"/>
                </a:lnTo>
                <a:lnTo>
                  <a:pt x="64" y="715"/>
                </a:lnTo>
                <a:lnTo>
                  <a:pt x="72" y="714"/>
                </a:lnTo>
                <a:lnTo>
                  <a:pt x="79" y="713"/>
                </a:lnTo>
                <a:lnTo>
                  <a:pt x="86" y="713"/>
                </a:lnTo>
                <a:lnTo>
                  <a:pt x="94" y="712"/>
                </a:lnTo>
                <a:lnTo>
                  <a:pt x="101" y="711"/>
                </a:lnTo>
                <a:lnTo>
                  <a:pt x="108" y="710"/>
                </a:lnTo>
                <a:lnTo>
                  <a:pt x="116" y="710"/>
                </a:lnTo>
                <a:lnTo>
                  <a:pt x="123" y="709"/>
                </a:lnTo>
                <a:lnTo>
                  <a:pt x="130" y="708"/>
                </a:lnTo>
                <a:lnTo>
                  <a:pt x="138" y="707"/>
                </a:lnTo>
                <a:lnTo>
                  <a:pt x="145" y="706"/>
                </a:lnTo>
                <a:lnTo>
                  <a:pt x="152" y="705"/>
                </a:lnTo>
                <a:lnTo>
                  <a:pt x="160" y="703"/>
                </a:lnTo>
                <a:lnTo>
                  <a:pt x="167" y="702"/>
                </a:lnTo>
                <a:lnTo>
                  <a:pt x="174" y="701"/>
                </a:lnTo>
                <a:lnTo>
                  <a:pt x="182" y="700"/>
                </a:lnTo>
                <a:lnTo>
                  <a:pt x="189" y="699"/>
                </a:lnTo>
                <a:lnTo>
                  <a:pt x="197" y="698"/>
                </a:lnTo>
                <a:lnTo>
                  <a:pt x="204" y="697"/>
                </a:lnTo>
                <a:lnTo>
                  <a:pt x="210" y="696"/>
                </a:lnTo>
                <a:lnTo>
                  <a:pt x="218" y="695"/>
                </a:lnTo>
                <a:lnTo>
                  <a:pt x="225" y="694"/>
                </a:lnTo>
                <a:lnTo>
                  <a:pt x="232" y="693"/>
                </a:lnTo>
                <a:lnTo>
                  <a:pt x="239" y="692"/>
                </a:lnTo>
                <a:lnTo>
                  <a:pt x="247" y="691"/>
                </a:lnTo>
                <a:lnTo>
                  <a:pt x="254" y="690"/>
                </a:lnTo>
                <a:lnTo>
                  <a:pt x="261" y="689"/>
                </a:lnTo>
                <a:lnTo>
                  <a:pt x="268" y="688"/>
                </a:lnTo>
                <a:lnTo>
                  <a:pt x="276" y="687"/>
                </a:lnTo>
                <a:lnTo>
                  <a:pt x="283" y="687"/>
                </a:lnTo>
                <a:lnTo>
                  <a:pt x="290" y="686"/>
                </a:lnTo>
                <a:lnTo>
                  <a:pt x="297" y="686"/>
                </a:lnTo>
                <a:lnTo>
                  <a:pt x="304" y="685"/>
                </a:lnTo>
                <a:lnTo>
                  <a:pt x="311" y="685"/>
                </a:lnTo>
                <a:lnTo>
                  <a:pt x="318" y="684"/>
                </a:lnTo>
                <a:lnTo>
                  <a:pt x="326" y="684"/>
                </a:lnTo>
                <a:lnTo>
                  <a:pt x="333" y="684"/>
                </a:lnTo>
                <a:lnTo>
                  <a:pt x="340" y="684"/>
                </a:lnTo>
                <a:lnTo>
                  <a:pt x="346" y="684"/>
                </a:lnTo>
                <a:lnTo>
                  <a:pt x="353" y="684"/>
                </a:lnTo>
                <a:lnTo>
                  <a:pt x="360" y="684"/>
                </a:lnTo>
                <a:lnTo>
                  <a:pt x="367" y="685"/>
                </a:lnTo>
                <a:lnTo>
                  <a:pt x="374" y="685"/>
                </a:lnTo>
                <a:lnTo>
                  <a:pt x="381" y="686"/>
                </a:lnTo>
                <a:lnTo>
                  <a:pt x="385" y="692"/>
                </a:lnTo>
                <a:lnTo>
                  <a:pt x="389" y="699"/>
                </a:lnTo>
                <a:lnTo>
                  <a:pt x="393" y="706"/>
                </a:lnTo>
                <a:lnTo>
                  <a:pt x="396" y="714"/>
                </a:lnTo>
                <a:lnTo>
                  <a:pt x="399" y="721"/>
                </a:lnTo>
                <a:lnTo>
                  <a:pt x="402" y="728"/>
                </a:lnTo>
                <a:lnTo>
                  <a:pt x="405" y="736"/>
                </a:lnTo>
                <a:lnTo>
                  <a:pt x="407" y="743"/>
                </a:lnTo>
                <a:lnTo>
                  <a:pt x="410" y="750"/>
                </a:lnTo>
                <a:lnTo>
                  <a:pt x="413" y="757"/>
                </a:lnTo>
                <a:lnTo>
                  <a:pt x="416" y="764"/>
                </a:lnTo>
                <a:lnTo>
                  <a:pt x="416" y="768"/>
                </a:lnTo>
                <a:lnTo>
                  <a:pt x="415" y="771"/>
                </a:lnTo>
                <a:lnTo>
                  <a:pt x="411" y="775"/>
                </a:lnTo>
                <a:lnTo>
                  <a:pt x="403" y="774"/>
                </a:lnTo>
                <a:lnTo>
                  <a:pt x="396" y="773"/>
                </a:lnTo>
                <a:lnTo>
                  <a:pt x="388" y="772"/>
                </a:lnTo>
                <a:lnTo>
                  <a:pt x="379" y="771"/>
                </a:lnTo>
                <a:lnTo>
                  <a:pt x="370" y="771"/>
                </a:lnTo>
                <a:lnTo>
                  <a:pt x="362" y="771"/>
                </a:lnTo>
                <a:lnTo>
                  <a:pt x="353" y="771"/>
                </a:lnTo>
                <a:lnTo>
                  <a:pt x="345" y="771"/>
                </a:lnTo>
                <a:lnTo>
                  <a:pt x="336" y="771"/>
                </a:lnTo>
                <a:lnTo>
                  <a:pt x="329" y="772"/>
                </a:lnTo>
                <a:lnTo>
                  <a:pt x="321" y="773"/>
                </a:lnTo>
                <a:lnTo>
                  <a:pt x="315" y="774"/>
                </a:lnTo>
                <a:lnTo>
                  <a:pt x="309" y="775"/>
                </a:lnTo>
                <a:lnTo>
                  <a:pt x="303" y="779"/>
                </a:lnTo>
                <a:lnTo>
                  <a:pt x="298" y="782"/>
                </a:lnTo>
                <a:lnTo>
                  <a:pt x="292" y="786"/>
                </a:lnTo>
                <a:lnTo>
                  <a:pt x="287" y="790"/>
                </a:lnTo>
                <a:lnTo>
                  <a:pt x="282" y="794"/>
                </a:lnTo>
                <a:lnTo>
                  <a:pt x="278" y="798"/>
                </a:lnTo>
                <a:lnTo>
                  <a:pt x="273" y="802"/>
                </a:lnTo>
                <a:lnTo>
                  <a:pt x="269" y="806"/>
                </a:lnTo>
                <a:lnTo>
                  <a:pt x="264" y="811"/>
                </a:lnTo>
                <a:lnTo>
                  <a:pt x="260" y="815"/>
                </a:lnTo>
                <a:lnTo>
                  <a:pt x="256" y="820"/>
                </a:lnTo>
                <a:lnTo>
                  <a:pt x="253" y="825"/>
                </a:lnTo>
                <a:lnTo>
                  <a:pt x="249" y="830"/>
                </a:lnTo>
                <a:lnTo>
                  <a:pt x="246" y="835"/>
                </a:lnTo>
                <a:lnTo>
                  <a:pt x="243" y="840"/>
                </a:lnTo>
                <a:lnTo>
                  <a:pt x="239" y="845"/>
                </a:lnTo>
                <a:lnTo>
                  <a:pt x="237" y="850"/>
                </a:lnTo>
                <a:lnTo>
                  <a:pt x="234" y="855"/>
                </a:lnTo>
                <a:lnTo>
                  <a:pt x="231" y="860"/>
                </a:lnTo>
                <a:lnTo>
                  <a:pt x="229" y="866"/>
                </a:lnTo>
                <a:lnTo>
                  <a:pt x="227" y="871"/>
                </a:lnTo>
                <a:lnTo>
                  <a:pt x="225" y="877"/>
                </a:lnTo>
                <a:lnTo>
                  <a:pt x="223" y="882"/>
                </a:lnTo>
                <a:lnTo>
                  <a:pt x="221" y="888"/>
                </a:lnTo>
                <a:lnTo>
                  <a:pt x="219" y="894"/>
                </a:lnTo>
                <a:lnTo>
                  <a:pt x="218" y="899"/>
                </a:lnTo>
                <a:lnTo>
                  <a:pt x="217" y="905"/>
                </a:lnTo>
                <a:lnTo>
                  <a:pt x="215" y="911"/>
                </a:lnTo>
                <a:lnTo>
                  <a:pt x="214" y="917"/>
                </a:lnTo>
                <a:lnTo>
                  <a:pt x="214" y="923"/>
                </a:lnTo>
                <a:lnTo>
                  <a:pt x="213" y="928"/>
                </a:lnTo>
                <a:lnTo>
                  <a:pt x="212" y="934"/>
                </a:lnTo>
                <a:lnTo>
                  <a:pt x="212" y="940"/>
                </a:lnTo>
                <a:lnTo>
                  <a:pt x="212" y="946"/>
                </a:lnTo>
                <a:lnTo>
                  <a:pt x="212" y="952"/>
                </a:lnTo>
                <a:lnTo>
                  <a:pt x="212" y="958"/>
                </a:lnTo>
                <a:lnTo>
                  <a:pt x="212" y="964"/>
                </a:lnTo>
                <a:lnTo>
                  <a:pt x="212" y="970"/>
                </a:lnTo>
                <a:lnTo>
                  <a:pt x="213" y="976"/>
                </a:lnTo>
                <a:lnTo>
                  <a:pt x="213" y="982"/>
                </a:lnTo>
                <a:lnTo>
                  <a:pt x="214" y="988"/>
                </a:lnTo>
                <a:lnTo>
                  <a:pt x="215" y="994"/>
                </a:lnTo>
                <a:lnTo>
                  <a:pt x="216" y="1000"/>
                </a:lnTo>
                <a:lnTo>
                  <a:pt x="217" y="1006"/>
                </a:lnTo>
                <a:lnTo>
                  <a:pt x="219" y="1011"/>
                </a:lnTo>
                <a:lnTo>
                  <a:pt x="220" y="1017"/>
                </a:lnTo>
                <a:lnTo>
                  <a:pt x="222" y="1023"/>
                </a:lnTo>
                <a:lnTo>
                  <a:pt x="223" y="1029"/>
                </a:lnTo>
                <a:lnTo>
                  <a:pt x="225" y="1035"/>
                </a:lnTo>
                <a:lnTo>
                  <a:pt x="227" y="1040"/>
                </a:lnTo>
                <a:lnTo>
                  <a:pt x="229" y="1046"/>
                </a:lnTo>
                <a:lnTo>
                  <a:pt x="231" y="1051"/>
                </a:lnTo>
                <a:lnTo>
                  <a:pt x="234" y="1057"/>
                </a:lnTo>
                <a:lnTo>
                  <a:pt x="236" y="1062"/>
                </a:lnTo>
                <a:lnTo>
                  <a:pt x="239" y="1068"/>
                </a:lnTo>
                <a:lnTo>
                  <a:pt x="241" y="1073"/>
                </a:lnTo>
                <a:lnTo>
                  <a:pt x="244" y="1078"/>
                </a:lnTo>
                <a:lnTo>
                  <a:pt x="247" y="1084"/>
                </a:lnTo>
                <a:lnTo>
                  <a:pt x="250" y="1089"/>
                </a:lnTo>
                <a:lnTo>
                  <a:pt x="253" y="1094"/>
                </a:lnTo>
                <a:lnTo>
                  <a:pt x="257" y="1099"/>
                </a:lnTo>
                <a:lnTo>
                  <a:pt x="260" y="1104"/>
                </a:lnTo>
                <a:lnTo>
                  <a:pt x="264" y="1108"/>
                </a:lnTo>
                <a:lnTo>
                  <a:pt x="267" y="1113"/>
                </a:lnTo>
                <a:lnTo>
                  <a:pt x="271" y="1118"/>
                </a:lnTo>
                <a:lnTo>
                  <a:pt x="275" y="1122"/>
                </a:lnTo>
                <a:lnTo>
                  <a:pt x="279" y="1127"/>
                </a:lnTo>
                <a:lnTo>
                  <a:pt x="283" y="1131"/>
                </a:lnTo>
                <a:lnTo>
                  <a:pt x="287" y="1135"/>
                </a:lnTo>
                <a:lnTo>
                  <a:pt x="292" y="1139"/>
                </a:lnTo>
                <a:lnTo>
                  <a:pt x="296" y="1143"/>
                </a:lnTo>
                <a:lnTo>
                  <a:pt x="300" y="1147"/>
                </a:lnTo>
                <a:lnTo>
                  <a:pt x="305" y="1150"/>
                </a:lnTo>
                <a:lnTo>
                  <a:pt x="310" y="1154"/>
                </a:lnTo>
                <a:lnTo>
                  <a:pt x="315" y="1157"/>
                </a:lnTo>
                <a:lnTo>
                  <a:pt x="320" y="1161"/>
                </a:lnTo>
                <a:lnTo>
                  <a:pt x="325" y="1164"/>
                </a:lnTo>
                <a:lnTo>
                  <a:pt x="330" y="1167"/>
                </a:lnTo>
                <a:lnTo>
                  <a:pt x="335" y="1169"/>
                </a:lnTo>
                <a:lnTo>
                  <a:pt x="340" y="1172"/>
                </a:lnTo>
                <a:lnTo>
                  <a:pt x="346" y="1175"/>
                </a:lnTo>
                <a:lnTo>
                  <a:pt x="351" y="1177"/>
                </a:lnTo>
                <a:lnTo>
                  <a:pt x="357" y="1179"/>
                </a:lnTo>
                <a:lnTo>
                  <a:pt x="362" y="1181"/>
                </a:lnTo>
                <a:lnTo>
                  <a:pt x="363" y="1181"/>
                </a:lnTo>
                <a:lnTo>
                  <a:pt x="369" y="1183"/>
                </a:lnTo>
                <a:lnTo>
                  <a:pt x="375" y="1185"/>
                </a:lnTo>
                <a:lnTo>
                  <a:pt x="381" y="1186"/>
                </a:lnTo>
                <a:lnTo>
                  <a:pt x="388" y="1186"/>
                </a:lnTo>
                <a:lnTo>
                  <a:pt x="394" y="1186"/>
                </a:lnTo>
                <a:lnTo>
                  <a:pt x="401" y="1186"/>
                </a:lnTo>
                <a:lnTo>
                  <a:pt x="407" y="1186"/>
                </a:lnTo>
                <a:lnTo>
                  <a:pt x="414" y="1185"/>
                </a:lnTo>
                <a:lnTo>
                  <a:pt x="421" y="1184"/>
                </a:lnTo>
                <a:lnTo>
                  <a:pt x="428" y="1183"/>
                </a:lnTo>
                <a:lnTo>
                  <a:pt x="435" y="1182"/>
                </a:lnTo>
                <a:lnTo>
                  <a:pt x="441" y="1182"/>
                </a:lnTo>
                <a:lnTo>
                  <a:pt x="448" y="1181"/>
                </a:lnTo>
                <a:lnTo>
                  <a:pt x="455" y="1181"/>
                </a:lnTo>
                <a:lnTo>
                  <a:pt x="462" y="1181"/>
                </a:lnTo>
                <a:lnTo>
                  <a:pt x="468" y="1181"/>
                </a:lnTo>
                <a:lnTo>
                  <a:pt x="475" y="1182"/>
                </a:lnTo>
                <a:lnTo>
                  <a:pt x="481" y="1184"/>
                </a:lnTo>
                <a:lnTo>
                  <a:pt x="488" y="1186"/>
                </a:lnTo>
                <a:lnTo>
                  <a:pt x="494" y="1189"/>
                </a:lnTo>
                <a:lnTo>
                  <a:pt x="500" y="1193"/>
                </a:lnTo>
                <a:lnTo>
                  <a:pt x="507" y="1193"/>
                </a:lnTo>
                <a:lnTo>
                  <a:pt x="514" y="1192"/>
                </a:lnTo>
                <a:lnTo>
                  <a:pt x="521" y="1191"/>
                </a:lnTo>
                <a:lnTo>
                  <a:pt x="528" y="1190"/>
                </a:lnTo>
                <a:lnTo>
                  <a:pt x="534" y="1188"/>
                </a:lnTo>
                <a:lnTo>
                  <a:pt x="541" y="1186"/>
                </a:lnTo>
                <a:lnTo>
                  <a:pt x="547" y="1184"/>
                </a:lnTo>
                <a:lnTo>
                  <a:pt x="553" y="1182"/>
                </a:lnTo>
                <a:lnTo>
                  <a:pt x="559" y="1179"/>
                </a:lnTo>
                <a:lnTo>
                  <a:pt x="565" y="1175"/>
                </a:lnTo>
                <a:lnTo>
                  <a:pt x="570" y="1172"/>
                </a:lnTo>
                <a:lnTo>
                  <a:pt x="576" y="1168"/>
                </a:lnTo>
                <a:lnTo>
                  <a:pt x="581" y="1164"/>
                </a:lnTo>
                <a:lnTo>
                  <a:pt x="586" y="1160"/>
                </a:lnTo>
                <a:lnTo>
                  <a:pt x="591" y="1155"/>
                </a:lnTo>
                <a:lnTo>
                  <a:pt x="596" y="1151"/>
                </a:lnTo>
                <a:lnTo>
                  <a:pt x="601" y="1146"/>
                </a:lnTo>
                <a:lnTo>
                  <a:pt x="605" y="1140"/>
                </a:lnTo>
                <a:lnTo>
                  <a:pt x="610" y="1135"/>
                </a:lnTo>
                <a:lnTo>
                  <a:pt x="614" y="1130"/>
                </a:lnTo>
                <a:lnTo>
                  <a:pt x="618" y="1124"/>
                </a:lnTo>
                <a:lnTo>
                  <a:pt x="622" y="1118"/>
                </a:lnTo>
                <a:lnTo>
                  <a:pt x="625" y="1112"/>
                </a:lnTo>
                <a:lnTo>
                  <a:pt x="629" y="1106"/>
                </a:lnTo>
                <a:lnTo>
                  <a:pt x="632" y="1100"/>
                </a:lnTo>
                <a:lnTo>
                  <a:pt x="636" y="1093"/>
                </a:lnTo>
                <a:lnTo>
                  <a:pt x="639" y="1087"/>
                </a:lnTo>
                <a:lnTo>
                  <a:pt x="642" y="1081"/>
                </a:lnTo>
                <a:lnTo>
                  <a:pt x="644" y="1074"/>
                </a:lnTo>
                <a:lnTo>
                  <a:pt x="647" y="1067"/>
                </a:lnTo>
                <a:lnTo>
                  <a:pt x="650" y="1061"/>
                </a:lnTo>
                <a:lnTo>
                  <a:pt x="652" y="1054"/>
                </a:lnTo>
                <a:lnTo>
                  <a:pt x="654" y="1047"/>
                </a:lnTo>
                <a:lnTo>
                  <a:pt x="656" y="1040"/>
                </a:lnTo>
                <a:lnTo>
                  <a:pt x="658" y="1033"/>
                </a:lnTo>
                <a:lnTo>
                  <a:pt x="660" y="1027"/>
                </a:lnTo>
                <a:lnTo>
                  <a:pt x="661" y="1020"/>
                </a:lnTo>
                <a:lnTo>
                  <a:pt x="663" y="1013"/>
                </a:lnTo>
                <a:lnTo>
                  <a:pt x="665" y="1006"/>
                </a:lnTo>
                <a:lnTo>
                  <a:pt x="667" y="999"/>
                </a:lnTo>
                <a:lnTo>
                  <a:pt x="668" y="992"/>
                </a:lnTo>
                <a:lnTo>
                  <a:pt x="669" y="985"/>
                </a:lnTo>
                <a:lnTo>
                  <a:pt x="670" y="977"/>
                </a:lnTo>
                <a:lnTo>
                  <a:pt x="671" y="970"/>
                </a:lnTo>
                <a:lnTo>
                  <a:pt x="672" y="962"/>
                </a:lnTo>
                <a:lnTo>
                  <a:pt x="672" y="954"/>
                </a:lnTo>
                <a:lnTo>
                  <a:pt x="672" y="946"/>
                </a:lnTo>
                <a:lnTo>
                  <a:pt x="673" y="938"/>
                </a:lnTo>
                <a:lnTo>
                  <a:pt x="673" y="929"/>
                </a:lnTo>
                <a:lnTo>
                  <a:pt x="673" y="921"/>
                </a:lnTo>
                <a:lnTo>
                  <a:pt x="673" y="912"/>
                </a:lnTo>
                <a:lnTo>
                  <a:pt x="673" y="904"/>
                </a:lnTo>
                <a:lnTo>
                  <a:pt x="673" y="895"/>
                </a:lnTo>
                <a:lnTo>
                  <a:pt x="671" y="888"/>
                </a:lnTo>
                <a:lnTo>
                  <a:pt x="668" y="882"/>
                </a:lnTo>
                <a:lnTo>
                  <a:pt x="666" y="875"/>
                </a:lnTo>
                <a:lnTo>
                  <a:pt x="663" y="869"/>
                </a:lnTo>
                <a:lnTo>
                  <a:pt x="661" y="862"/>
                </a:lnTo>
                <a:lnTo>
                  <a:pt x="658" y="855"/>
                </a:lnTo>
                <a:lnTo>
                  <a:pt x="656" y="847"/>
                </a:lnTo>
                <a:lnTo>
                  <a:pt x="653" y="840"/>
                </a:lnTo>
                <a:lnTo>
                  <a:pt x="650" y="833"/>
                </a:lnTo>
                <a:lnTo>
                  <a:pt x="647" y="826"/>
                </a:lnTo>
                <a:lnTo>
                  <a:pt x="644" y="820"/>
                </a:lnTo>
                <a:lnTo>
                  <a:pt x="640" y="813"/>
                </a:lnTo>
                <a:lnTo>
                  <a:pt x="637" y="807"/>
                </a:lnTo>
                <a:lnTo>
                  <a:pt x="633" y="800"/>
                </a:lnTo>
                <a:lnTo>
                  <a:pt x="629" y="795"/>
                </a:lnTo>
                <a:lnTo>
                  <a:pt x="624" y="789"/>
                </a:lnTo>
                <a:lnTo>
                  <a:pt x="619" y="784"/>
                </a:lnTo>
                <a:lnTo>
                  <a:pt x="614" y="780"/>
                </a:lnTo>
                <a:lnTo>
                  <a:pt x="608" y="776"/>
                </a:lnTo>
                <a:lnTo>
                  <a:pt x="602" y="772"/>
                </a:lnTo>
                <a:lnTo>
                  <a:pt x="595" y="769"/>
                </a:lnTo>
                <a:lnTo>
                  <a:pt x="589" y="766"/>
                </a:lnTo>
                <a:lnTo>
                  <a:pt x="582" y="764"/>
                </a:lnTo>
                <a:lnTo>
                  <a:pt x="575" y="762"/>
                </a:lnTo>
                <a:lnTo>
                  <a:pt x="568" y="760"/>
                </a:lnTo>
                <a:lnTo>
                  <a:pt x="561" y="759"/>
                </a:lnTo>
                <a:lnTo>
                  <a:pt x="553" y="758"/>
                </a:lnTo>
                <a:lnTo>
                  <a:pt x="546" y="758"/>
                </a:lnTo>
                <a:lnTo>
                  <a:pt x="538" y="758"/>
                </a:lnTo>
                <a:lnTo>
                  <a:pt x="530" y="758"/>
                </a:lnTo>
                <a:lnTo>
                  <a:pt x="523" y="758"/>
                </a:lnTo>
                <a:lnTo>
                  <a:pt x="515" y="759"/>
                </a:lnTo>
                <a:lnTo>
                  <a:pt x="507" y="760"/>
                </a:lnTo>
                <a:lnTo>
                  <a:pt x="499" y="761"/>
                </a:lnTo>
                <a:lnTo>
                  <a:pt x="492" y="762"/>
                </a:lnTo>
                <a:lnTo>
                  <a:pt x="484" y="764"/>
                </a:lnTo>
                <a:lnTo>
                  <a:pt x="477" y="765"/>
                </a:lnTo>
                <a:lnTo>
                  <a:pt x="469" y="767"/>
                </a:lnTo>
                <a:lnTo>
                  <a:pt x="462" y="768"/>
                </a:lnTo>
                <a:lnTo>
                  <a:pt x="455" y="770"/>
                </a:lnTo>
                <a:lnTo>
                  <a:pt x="448" y="772"/>
                </a:lnTo>
                <a:lnTo>
                  <a:pt x="441" y="773"/>
                </a:lnTo>
                <a:lnTo>
                  <a:pt x="435" y="775"/>
                </a:lnTo>
                <a:lnTo>
                  <a:pt x="430" y="770"/>
                </a:lnTo>
                <a:lnTo>
                  <a:pt x="426" y="764"/>
                </a:lnTo>
                <a:lnTo>
                  <a:pt x="422" y="758"/>
                </a:lnTo>
                <a:lnTo>
                  <a:pt x="419" y="751"/>
                </a:lnTo>
                <a:lnTo>
                  <a:pt x="417" y="744"/>
                </a:lnTo>
                <a:lnTo>
                  <a:pt x="414" y="737"/>
                </a:lnTo>
                <a:lnTo>
                  <a:pt x="413" y="729"/>
                </a:lnTo>
                <a:lnTo>
                  <a:pt x="411" y="721"/>
                </a:lnTo>
                <a:lnTo>
                  <a:pt x="410" y="713"/>
                </a:lnTo>
                <a:lnTo>
                  <a:pt x="409" y="705"/>
                </a:lnTo>
                <a:lnTo>
                  <a:pt x="408" y="697"/>
                </a:lnTo>
                <a:lnTo>
                  <a:pt x="407" y="689"/>
                </a:lnTo>
                <a:lnTo>
                  <a:pt x="406" y="682"/>
                </a:lnTo>
                <a:lnTo>
                  <a:pt x="404" y="674"/>
                </a:lnTo>
                <a:lnTo>
                  <a:pt x="410" y="670"/>
                </a:lnTo>
                <a:lnTo>
                  <a:pt x="417" y="667"/>
                </a:lnTo>
                <a:lnTo>
                  <a:pt x="423" y="664"/>
                </a:lnTo>
                <a:lnTo>
                  <a:pt x="429" y="661"/>
                </a:lnTo>
                <a:lnTo>
                  <a:pt x="436" y="658"/>
                </a:lnTo>
                <a:lnTo>
                  <a:pt x="442" y="656"/>
                </a:lnTo>
                <a:lnTo>
                  <a:pt x="449" y="653"/>
                </a:lnTo>
                <a:lnTo>
                  <a:pt x="455" y="650"/>
                </a:lnTo>
                <a:lnTo>
                  <a:pt x="462" y="648"/>
                </a:lnTo>
                <a:lnTo>
                  <a:pt x="469" y="645"/>
                </a:lnTo>
                <a:lnTo>
                  <a:pt x="475" y="643"/>
                </a:lnTo>
                <a:lnTo>
                  <a:pt x="482" y="640"/>
                </a:lnTo>
                <a:lnTo>
                  <a:pt x="489" y="638"/>
                </a:lnTo>
                <a:lnTo>
                  <a:pt x="495" y="635"/>
                </a:lnTo>
                <a:lnTo>
                  <a:pt x="502" y="632"/>
                </a:lnTo>
                <a:lnTo>
                  <a:pt x="509" y="630"/>
                </a:lnTo>
                <a:lnTo>
                  <a:pt x="516" y="627"/>
                </a:lnTo>
                <a:lnTo>
                  <a:pt x="522" y="624"/>
                </a:lnTo>
                <a:lnTo>
                  <a:pt x="529" y="622"/>
                </a:lnTo>
                <a:lnTo>
                  <a:pt x="536" y="619"/>
                </a:lnTo>
                <a:lnTo>
                  <a:pt x="542" y="616"/>
                </a:lnTo>
                <a:lnTo>
                  <a:pt x="549" y="613"/>
                </a:lnTo>
                <a:lnTo>
                  <a:pt x="556" y="609"/>
                </a:lnTo>
                <a:lnTo>
                  <a:pt x="562" y="606"/>
                </a:lnTo>
                <a:lnTo>
                  <a:pt x="569" y="602"/>
                </a:lnTo>
                <a:lnTo>
                  <a:pt x="575" y="599"/>
                </a:lnTo>
                <a:lnTo>
                  <a:pt x="582" y="595"/>
                </a:lnTo>
                <a:lnTo>
                  <a:pt x="588" y="591"/>
                </a:lnTo>
                <a:lnTo>
                  <a:pt x="595" y="587"/>
                </a:lnTo>
                <a:lnTo>
                  <a:pt x="601" y="582"/>
                </a:lnTo>
                <a:lnTo>
                  <a:pt x="607" y="577"/>
                </a:lnTo>
                <a:lnTo>
                  <a:pt x="614" y="573"/>
                </a:lnTo>
                <a:lnTo>
                  <a:pt x="618" y="578"/>
                </a:lnTo>
                <a:lnTo>
                  <a:pt x="622" y="584"/>
                </a:lnTo>
                <a:lnTo>
                  <a:pt x="626" y="589"/>
                </a:lnTo>
                <a:lnTo>
                  <a:pt x="631" y="594"/>
                </a:lnTo>
                <a:lnTo>
                  <a:pt x="635" y="600"/>
                </a:lnTo>
                <a:lnTo>
                  <a:pt x="640" y="605"/>
                </a:lnTo>
                <a:lnTo>
                  <a:pt x="645" y="610"/>
                </a:lnTo>
                <a:lnTo>
                  <a:pt x="650" y="615"/>
                </a:lnTo>
                <a:lnTo>
                  <a:pt x="655" y="620"/>
                </a:lnTo>
                <a:lnTo>
                  <a:pt x="660" y="624"/>
                </a:lnTo>
                <a:lnTo>
                  <a:pt x="665" y="629"/>
                </a:lnTo>
                <a:lnTo>
                  <a:pt x="671" y="633"/>
                </a:lnTo>
                <a:lnTo>
                  <a:pt x="676" y="638"/>
                </a:lnTo>
                <a:lnTo>
                  <a:pt x="682" y="642"/>
                </a:lnTo>
                <a:lnTo>
                  <a:pt x="687" y="646"/>
                </a:lnTo>
                <a:lnTo>
                  <a:pt x="693" y="650"/>
                </a:lnTo>
                <a:lnTo>
                  <a:pt x="699" y="653"/>
                </a:lnTo>
                <a:lnTo>
                  <a:pt x="705" y="657"/>
                </a:lnTo>
                <a:lnTo>
                  <a:pt x="711" y="660"/>
                </a:lnTo>
                <a:lnTo>
                  <a:pt x="717" y="663"/>
                </a:lnTo>
                <a:lnTo>
                  <a:pt x="724" y="666"/>
                </a:lnTo>
                <a:lnTo>
                  <a:pt x="730" y="668"/>
                </a:lnTo>
                <a:lnTo>
                  <a:pt x="737" y="671"/>
                </a:lnTo>
                <a:lnTo>
                  <a:pt x="743" y="673"/>
                </a:lnTo>
                <a:lnTo>
                  <a:pt x="750" y="675"/>
                </a:lnTo>
                <a:lnTo>
                  <a:pt x="757" y="677"/>
                </a:lnTo>
                <a:lnTo>
                  <a:pt x="764" y="678"/>
                </a:lnTo>
                <a:lnTo>
                  <a:pt x="771" y="679"/>
                </a:lnTo>
                <a:lnTo>
                  <a:pt x="778" y="680"/>
                </a:lnTo>
                <a:lnTo>
                  <a:pt x="785" y="681"/>
                </a:lnTo>
                <a:lnTo>
                  <a:pt x="792" y="681"/>
                </a:lnTo>
                <a:lnTo>
                  <a:pt x="800" y="681"/>
                </a:lnTo>
                <a:lnTo>
                  <a:pt x="807" y="681"/>
                </a:lnTo>
                <a:lnTo>
                  <a:pt x="815" y="680"/>
                </a:lnTo>
                <a:lnTo>
                  <a:pt x="822" y="680"/>
                </a:lnTo>
                <a:lnTo>
                  <a:pt x="829" y="678"/>
                </a:lnTo>
                <a:lnTo>
                  <a:pt x="836" y="676"/>
                </a:lnTo>
                <a:lnTo>
                  <a:pt x="843" y="674"/>
                </a:lnTo>
                <a:lnTo>
                  <a:pt x="849" y="672"/>
                </a:lnTo>
                <a:lnTo>
                  <a:pt x="856" y="669"/>
                </a:lnTo>
                <a:lnTo>
                  <a:pt x="862" y="667"/>
                </a:lnTo>
                <a:lnTo>
                  <a:pt x="868" y="664"/>
                </a:lnTo>
                <a:lnTo>
                  <a:pt x="875" y="661"/>
                </a:lnTo>
                <a:lnTo>
                  <a:pt x="881" y="658"/>
                </a:lnTo>
                <a:lnTo>
                  <a:pt x="887" y="655"/>
                </a:lnTo>
                <a:lnTo>
                  <a:pt x="893" y="651"/>
                </a:lnTo>
                <a:lnTo>
                  <a:pt x="899" y="648"/>
                </a:lnTo>
                <a:lnTo>
                  <a:pt x="905" y="644"/>
                </a:lnTo>
                <a:lnTo>
                  <a:pt x="911" y="640"/>
                </a:lnTo>
                <a:lnTo>
                  <a:pt x="917" y="636"/>
                </a:lnTo>
                <a:lnTo>
                  <a:pt x="923" y="632"/>
                </a:lnTo>
                <a:lnTo>
                  <a:pt x="929" y="628"/>
                </a:lnTo>
                <a:lnTo>
                  <a:pt x="935" y="624"/>
                </a:lnTo>
                <a:lnTo>
                  <a:pt x="940" y="619"/>
                </a:lnTo>
                <a:lnTo>
                  <a:pt x="946" y="615"/>
                </a:lnTo>
                <a:lnTo>
                  <a:pt x="951" y="610"/>
                </a:lnTo>
                <a:lnTo>
                  <a:pt x="957" y="606"/>
                </a:lnTo>
                <a:lnTo>
                  <a:pt x="962" y="601"/>
                </a:lnTo>
                <a:lnTo>
                  <a:pt x="968" y="596"/>
                </a:lnTo>
                <a:lnTo>
                  <a:pt x="973" y="591"/>
                </a:lnTo>
                <a:lnTo>
                  <a:pt x="978" y="586"/>
                </a:lnTo>
                <a:lnTo>
                  <a:pt x="984" y="581"/>
                </a:lnTo>
                <a:lnTo>
                  <a:pt x="989" y="576"/>
                </a:lnTo>
                <a:lnTo>
                  <a:pt x="994" y="570"/>
                </a:lnTo>
                <a:lnTo>
                  <a:pt x="999" y="565"/>
                </a:lnTo>
                <a:lnTo>
                  <a:pt x="1004" y="560"/>
                </a:lnTo>
                <a:lnTo>
                  <a:pt x="1009" y="554"/>
                </a:lnTo>
                <a:lnTo>
                  <a:pt x="1014" y="549"/>
                </a:lnTo>
                <a:lnTo>
                  <a:pt x="1019" y="543"/>
                </a:lnTo>
                <a:lnTo>
                  <a:pt x="1024" y="537"/>
                </a:lnTo>
                <a:lnTo>
                  <a:pt x="1029" y="532"/>
                </a:lnTo>
                <a:lnTo>
                  <a:pt x="1034" y="526"/>
                </a:lnTo>
                <a:lnTo>
                  <a:pt x="1039" y="520"/>
                </a:lnTo>
                <a:lnTo>
                  <a:pt x="1043" y="515"/>
                </a:lnTo>
                <a:lnTo>
                  <a:pt x="1048" y="509"/>
                </a:lnTo>
                <a:lnTo>
                  <a:pt x="1053" y="503"/>
                </a:lnTo>
                <a:lnTo>
                  <a:pt x="1057" y="497"/>
                </a:lnTo>
                <a:lnTo>
                  <a:pt x="1062" y="492"/>
                </a:lnTo>
                <a:lnTo>
                  <a:pt x="1066" y="486"/>
                </a:lnTo>
                <a:lnTo>
                  <a:pt x="1071" y="480"/>
                </a:lnTo>
                <a:lnTo>
                  <a:pt x="1075" y="474"/>
                </a:lnTo>
                <a:lnTo>
                  <a:pt x="1080" y="469"/>
                </a:lnTo>
                <a:lnTo>
                  <a:pt x="1084" y="463"/>
                </a:lnTo>
                <a:lnTo>
                  <a:pt x="1089" y="457"/>
                </a:lnTo>
                <a:lnTo>
                  <a:pt x="1093" y="451"/>
                </a:lnTo>
                <a:lnTo>
                  <a:pt x="1098" y="446"/>
                </a:lnTo>
                <a:lnTo>
                  <a:pt x="1102" y="440"/>
                </a:lnTo>
                <a:lnTo>
                  <a:pt x="1106" y="434"/>
                </a:lnTo>
                <a:lnTo>
                  <a:pt x="1110" y="429"/>
                </a:lnTo>
                <a:lnTo>
                  <a:pt x="1115" y="423"/>
                </a:lnTo>
                <a:lnTo>
                  <a:pt x="1109" y="421"/>
                </a:lnTo>
                <a:lnTo>
                  <a:pt x="1104" y="418"/>
                </a:lnTo>
                <a:lnTo>
                  <a:pt x="1098" y="415"/>
                </a:lnTo>
                <a:lnTo>
                  <a:pt x="1093" y="413"/>
                </a:lnTo>
                <a:lnTo>
                  <a:pt x="1087" y="410"/>
                </a:lnTo>
                <a:lnTo>
                  <a:pt x="1081" y="408"/>
                </a:lnTo>
                <a:lnTo>
                  <a:pt x="1075" y="405"/>
                </a:lnTo>
                <a:lnTo>
                  <a:pt x="1069" y="402"/>
                </a:lnTo>
                <a:lnTo>
                  <a:pt x="1063" y="400"/>
                </a:lnTo>
                <a:lnTo>
                  <a:pt x="1057" y="397"/>
                </a:lnTo>
                <a:lnTo>
                  <a:pt x="1051" y="395"/>
                </a:lnTo>
                <a:lnTo>
                  <a:pt x="1045" y="392"/>
                </a:lnTo>
                <a:lnTo>
                  <a:pt x="1038" y="390"/>
                </a:lnTo>
                <a:lnTo>
                  <a:pt x="1032" y="387"/>
                </a:lnTo>
                <a:lnTo>
                  <a:pt x="1026" y="385"/>
                </a:lnTo>
                <a:lnTo>
                  <a:pt x="1019" y="383"/>
                </a:lnTo>
                <a:lnTo>
                  <a:pt x="1013" y="380"/>
                </a:lnTo>
                <a:lnTo>
                  <a:pt x="1006" y="378"/>
                </a:lnTo>
                <a:lnTo>
                  <a:pt x="1000" y="376"/>
                </a:lnTo>
                <a:lnTo>
                  <a:pt x="993" y="373"/>
                </a:lnTo>
                <a:lnTo>
                  <a:pt x="986" y="371"/>
                </a:lnTo>
                <a:lnTo>
                  <a:pt x="980" y="369"/>
                </a:lnTo>
                <a:lnTo>
                  <a:pt x="973" y="367"/>
                </a:lnTo>
                <a:lnTo>
                  <a:pt x="966" y="365"/>
                </a:lnTo>
                <a:lnTo>
                  <a:pt x="959" y="363"/>
                </a:lnTo>
                <a:lnTo>
                  <a:pt x="952" y="361"/>
                </a:lnTo>
                <a:lnTo>
                  <a:pt x="946" y="360"/>
                </a:lnTo>
                <a:lnTo>
                  <a:pt x="939" y="358"/>
                </a:lnTo>
                <a:lnTo>
                  <a:pt x="932" y="356"/>
                </a:lnTo>
                <a:lnTo>
                  <a:pt x="925" y="355"/>
                </a:lnTo>
                <a:lnTo>
                  <a:pt x="918" y="353"/>
                </a:lnTo>
                <a:lnTo>
                  <a:pt x="911" y="352"/>
                </a:lnTo>
                <a:lnTo>
                  <a:pt x="904" y="351"/>
                </a:lnTo>
                <a:lnTo>
                  <a:pt x="897" y="349"/>
                </a:lnTo>
                <a:lnTo>
                  <a:pt x="890" y="348"/>
                </a:lnTo>
                <a:lnTo>
                  <a:pt x="883" y="347"/>
                </a:lnTo>
                <a:lnTo>
                  <a:pt x="876" y="347"/>
                </a:lnTo>
                <a:lnTo>
                  <a:pt x="869" y="346"/>
                </a:lnTo>
                <a:lnTo>
                  <a:pt x="862" y="345"/>
                </a:lnTo>
                <a:lnTo>
                  <a:pt x="855" y="345"/>
                </a:lnTo>
                <a:lnTo>
                  <a:pt x="848" y="344"/>
                </a:lnTo>
                <a:lnTo>
                  <a:pt x="841" y="344"/>
                </a:lnTo>
                <a:lnTo>
                  <a:pt x="835" y="344"/>
                </a:lnTo>
                <a:lnTo>
                  <a:pt x="828" y="344"/>
                </a:lnTo>
                <a:lnTo>
                  <a:pt x="821" y="344"/>
                </a:lnTo>
                <a:lnTo>
                  <a:pt x="814" y="344"/>
                </a:lnTo>
                <a:lnTo>
                  <a:pt x="807" y="344"/>
                </a:lnTo>
                <a:lnTo>
                  <a:pt x="800" y="345"/>
                </a:lnTo>
                <a:lnTo>
                  <a:pt x="793" y="346"/>
                </a:lnTo>
                <a:lnTo>
                  <a:pt x="787" y="346"/>
                </a:lnTo>
                <a:lnTo>
                  <a:pt x="780" y="347"/>
                </a:lnTo>
                <a:lnTo>
                  <a:pt x="773" y="349"/>
                </a:lnTo>
                <a:lnTo>
                  <a:pt x="766" y="350"/>
                </a:lnTo>
                <a:lnTo>
                  <a:pt x="760" y="351"/>
                </a:lnTo>
                <a:lnTo>
                  <a:pt x="753" y="353"/>
                </a:lnTo>
                <a:lnTo>
                  <a:pt x="747" y="355"/>
                </a:lnTo>
                <a:lnTo>
                  <a:pt x="740" y="357"/>
                </a:lnTo>
                <a:lnTo>
                  <a:pt x="734" y="359"/>
                </a:lnTo>
                <a:lnTo>
                  <a:pt x="727" y="361"/>
                </a:lnTo>
                <a:lnTo>
                  <a:pt x="721" y="364"/>
                </a:lnTo>
                <a:lnTo>
                  <a:pt x="715" y="366"/>
                </a:lnTo>
                <a:lnTo>
                  <a:pt x="709" y="369"/>
                </a:lnTo>
                <a:lnTo>
                  <a:pt x="702" y="372"/>
                </a:lnTo>
                <a:lnTo>
                  <a:pt x="696" y="375"/>
                </a:lnTo>
                <a:lnTo>
                  <a:pt x="690" y="379"/>
                </a:lnTo>
                <a:lnTo>
                  <a:pt x="684" y="383"/>
                </a:lnTo>
                <a:lnTo>
                  <a:pt x="678" y="386"/>
                </a:lnTo>
                <a:lnTo>
                  <a:pt x="672" y="390"/>
                </a:lnTo>
                <a:lnTo>
                  <a:pt x="667" y="395"/>
                </a:lnTo>
                <a:lnTo>
                  <a:pt x="661" y="399"/>
                </a:lnTo>
                <a:lnTo>
                  <a:pt x="655" y="406"/>
                </a:lnTo>
                <a:lnTo>
                  <a:pt x="649" y="413"/>
                </a:lnTo>
                <a:lnTo>
                  <a:pt x="644" y="419"/>
                </a:lnTo>
                <a:lnTo>
                  <a:pt x="639" y="426"/>
                </a:lnTo>
                <a:lnTo>
                  <a:pt x="635" y="433"/>
                </a:lnTo>
                <a:lnTo>
                  <a:pt x="631" y="440"/>
                </a:lnTo>
                <a:lnTo>
                  <a:pt x="628" y="446"/>
                </a:lnTo>
                <a:lnTo>
                  <a:pt x="625" y="453"/>
                </a:lnTo>
                <a:lnTo>
                  <a:pt x="621" y="461"/>
                </a:lnTo>
                <a:lnTo>
                  <a:pt x="617" y="469"/>
                </a:lnTo>
                <a:lnTo>
                  <a:pt x="614" y="476"/>
                </a:lnTo>
                <a:lnTo>
                  <a:pt x="612" y="484"/>
                </a:lnTo>
                <a:lnTo>
                  <a:pt x="610" y="491"/>
                </a:lnTo>
                <a:lnTo>
                  <a:pt x="609" y="498"/>
                </a:lnTo>
                <a:lnTo>
                  <a:pt x="608" y="506"/>
                </a:lnTo>
                <a:lnTo>
                  <a:pt x="608" y="513"/>
                </a:lnTo>
                <a:lnTo>
                  <a:pt x="607" y="521"/>
                </a:lnTo>
                <a:lnTo>
                  <a:pt x="607" y="529"/>
                </a:lnTo>
                <a:lnTo>
                  <a:pt x="607" y="537"/>
                </a:lnTo>
                <a:lnTo>
                  <a:pt x="601" y="541"/>
                </a:lnTo>
                <a:lnTo>
                  <a:pt x="595" y="545"/>
                </a:lnTo>
                <a:lnTo>
                  <a:pt x="589" y="549"/>
                </a:lnTo>
                <a:lnTo>
                  <a:pt x="583" y="553"/>
                </a:lnTo>
                <a:lnTo>
                  <a:pt x="577" y="557"/>
                </a:lnTo>
                <a:lnTo>
                  <a:pt x="571" y="560"/>
                </a:lnTo>
                <a:lnTo>
                  <a:pt x="565" y="564"/>
                </a:lnTo>
                <a:lnTo>
                  <a:pt x="558" y="567"/>
                </a:lnTo>
                <a:lnTo>
                  <a:pt x="552" y="571"/>
                </a:lnTo>
                <a:lnTo>
                  <a:pt x="545" y="574"/>
                </a:lnTo>
                <a:lnTo>
                  <a:pt x="539" y="577"/>
                </a:lnTo>
                <a:lnTo>
                  <a:pt x="532" y="580"/>
                </a:lnTo>
                <a:lnTo>
                  <a:pt x="525" y="583"/>
                </a:lnTo>
                <a:lnTo>
                  <a:pt x="519" y="586"/>
                </a:lnTo>
                <a:lnTo>
                  <a:pt x="512" y="589"/>
                </a:lnTo>
                <a:lnTo>
                  <a:pt x="505" y="591"/>
                </a:lnTo>
                <a:lnTo>
                  <a:pt x="498" y="594"/>
                </a:lnTo>
                <a:lnTo>
                  <a:pt x="491" y="596"/>
                </a:lnTo>
                <a:lnTo>
                  <a:pt x="484" y="599"/>
                </a:lnTo>
                <a:lnTo>
                  <a:pt x="477" y="601"/>
                </a:lnTo>
                <a:lnTo>
                  <a:pt x="470" y="603"/>
                </a:lnTo>
                <a:lnTo>
                  <a:pt x="463" y="605"/>
                </a:lnTo>
                <a:lnTo>
                  <a:pt x="456" y="607"/>
                </a:lnTo>
                <a:lnTo>
                  <a:pt x="449" y="609"/>
                </a:lnTo>
                <a:lnTo>
                  <a:pt x="442" y="611"/>
                </a:lnTo>
                <a:lnTo>
                  <a:pt x="435" y="613"/>
                </a:lnTo>
                <a:lnTo>
                  <a:pt x="427" y="615"/>
                </a:lnTo>
                <a:lnTo>
                  <a:pt x="420" y="617"/>
                </a:lnTo>
                <a:lnTo>
                  <a:pt x="413" y="618"/>
                </a:lnTo>
                <a:lnTo>
                  <a:pt x="406" y="620"/>
                </a:lnTo>
                <a:lnTo>
                  <a:pt x="399" y="622"/>
                </a:lnTo>
                <a:lnTo>
                  <a:pt x="391" y="623"/>
                </a:lnTo>
                <a:lnTo>
                  <a:pt x="384" y="624"/>
                </a:lnTo>
                <a:lnTo>
                  <a:pt x="377" y="626"/>
                </a:lnTo>
                <a:lnTo>
                  <a:pt x="370" y="627"/>
                </a:lnTo>
                <a:lnTo>
                  <a:pt x="362" y="628"/>
                </a:lnTo>
                <a:lnTo>
                  <a:pt x="355" y="629"/>
                </a:lnTo>
                <a:lnTo>
                  <a:pt x="348" y="630"/>
                </a:lnTo>
                <a:lnTo>
                  <a:pt x="341" y="632"/>
                </a:lnTo>
                <a:lnTo>
                  <a:pt x="334" y="633"/>
                </a:lnTo>
                <a:lnTo>
                  <a:pt x="326" y="634"/>
                </a:lnTo>
                <a:lnTo>
                  <a:pt x="319" y="634"/>
                </a:lnTo>
                <a:lnTo>
                  <a:pt x="312" y="635"/>
                </a:lnTo>
                <a:lnTo>
                  <a:pt x="305" y="636"/>
                </a:lnTo>
                <a:lnTo>
                  <a:pt x="298" y="637"/>
                </a:lnTo>
                <a:lnTo>
                  <a:pt x="291" y="638"/>
                </a:lnTo>
                <a:lnTo>
                  <a:pt x="282" y="634"/>
                </a:lnTo>
                <a:lnTo>
                  <a:pt x="276" y="631"/>
                </a:lnTo>
                <a:lnTo>
                  <a:pt x="267" y="626"/>
                </a:lnTo>
                <a:lnTo>
                  <a:pt x="264" y="618"/>
                </a:lnTo>
                <a:lnTo>
                  <a:pt x="262" y="610"/>
                </a:lnTo>
                <a:lnTo>
                  <a:pt x="262" y="602"/>
                </a:lnTo>
                <a:lnTo>
                  <a:pt x="263" y="595"/>
                </a:lnTo>
                <a:lnTo>
                  <a:pt x="265" y="587"/>
                </a:lnTo>
                <a:lnTo>
                  <a:pt x="268" y="580"/>
                </a:lnTo>
                <a:lnTo>
                  <a:pt x="271" y="573"/>
                </a:lnTo>
                <a:lnTo>
                  <a:pt x="275" y="567"/>
                </a:lnTo>
                <a:lnTo>
                  <a:pt x="279" y="561"/>
                </a:lnTo>
                <a:lnTo>
                  <a:pt x="284" y="558"/>
                </a:lnTo>
                <a:lnTo>
                  <a:pt x="290" y="555"/>
                </a:lnTo>
                <a:lnTo>
                  <a:pt x="296" y="553"/>
                </a:lnTo>
                <a:lnTo>
                  <a:pt x="303" y="552"/>
                </a:lnTo>
                <a:lnTo>
                  <a:pt x="309" y="550"/>
                </a:lnTo>
                <a:lnTo>
                  <a:pt x="316" y="549"/>
                </a:lnTo>
                <a:lnTo>
                  <a:pt x="322" y="548"/>
                </a:lnTo>
                <a:lnTo>
                  <a:pt x="329" y="547"/>
                </a:lnTo>
                <a:lnTo>
                  <a:pt x="336" y="545"/>
                </a:lnTo>
                <a:lnTo>
                  <a:pt x="343" y="544"/>
                </a:lnTo>
                <a:lnTo>
                  <a:pt x="350" y="542"/>
                </a:lnTo>
                <a:lnTo>
                  <a:pt x="356" y="540"/>
                </a:lnTo>
                <a:lnTo>
                  <a:pt x="363" y="537"/>
                </a:lnTo>
                <a:lnTo>
                  <a:pt x="369" y="534"/>
                </a:lnTo>
                <a:lnTo>
                  <a:pt x="375" y="529"/>
                </a:lnTo>
                <a:lnTo>
                  <a:pt x="381" y="525"/>
                </a:lnTo>
                <a:lnTo>
                  <a:pt x="387" y="519"/>
                </a:lnTo>
                <a:lnTo>
                  <a:pt x="392" y="514"/>
                </a:lnTo>
                <a:lnTo>
                  <a:pt x="397" y="509"/>
                </a:lnTo>
                <a:lnTo>
                  <a:pt x="403" y="504"/>
                </a:lnTo>
                <a:lnTo>
                  <a:pt x="408" y="500"/>
                </a:lnTo>
                <a:lnTo>
                  <a:pt x="412" y="495"/>
                </a:lnTo>
                <a:lnTo>
                  <a:pt x="417" y="489"/>
                </a:lnTo>
                <a:lnTo>
                  <a:pt x="421" y="484"/>
                </a:lnTo>
                <a:lnTo>
                  <a:pt x="425" y="479"/>
                </a:lnTo>
                <a:lnTo>
                  <a:pt x="429" y="474"/>
                </a:lnTo>
                <a:lnTo>
                  <a:pt x="433" y="468"/>
                </a:lnTo>
                <a:lnTo>
                  <a:pt x="437" y="463"/>
                </a:lnTo>
                <a:lnTo>
                  <a:pt x="440" y="457"/>
                </a:lnTo>
                <a:lnTo>
                  <a:pt x="443" y="452"/>
                </a:lnTo>
                <a:lnTo>
                  <a:pt x="446" y="446"/>
                </a:lnTo>
                <a:lnTo>
                  <a:pt x="449" y="441"/>
                </a:lnTo>
                <a:lnTo>
                  <a:pt x="452" y="435"/>
                </a:lnTo>
                <a:lnTo>
                  <a:pt x="454" y="429"/>
                </a:lnTo>
                <a:lnTo>
                  <a:pt x="457" y="423"/>
                </a:lnTo>
                <a:lnTo>
                  <a:pt x="459" y="417"/>
                </a:lnTo>
                <a:lnTo>
                  <a:pt x="461" y="411"/>
                </a:lnTo>
                <a:lnTo>
                  <a:pt x="463" y="405"/>
                </a:lnTo>
                <a:lnTo>
                  <a:pt x="464" y="399"/>
                </a:lnTo>
                <a:lnTo>
                  <a:pt x="466" y="393"/>
                </a:lnTo>
                <a:lnTo>
                  <a:pt x="467" y="387"/>
                </a:lnTo>
                <a:lnTo>
                  <a:pt x="469" y="381"/>
                </a:lnTo>
                <a:lnTo>
                  <a:pt x="470" y="375"/>
                </a:lnTo>
                <a:lnTo>
                  <a:pt x="471" y="368"/>
                </a:lnTo>
                <a:lnTo>
                  <a:pt x="472" y="362"/>
                </a:lnTo>
                <a:lnTo>
                  <a:pt x="473" y="356"/>
                </a:lnTo>
                <a:lnTo>
                  <a:pt x="473" y="350"/>
                </a:lnTo>
                <a:lnTo>
                  <a:pt x="474" y="343"/>
                </a:lnTo>
                <a:lnTo>
                  <a:pt x="474" y="337"/>
                </a:lnTo>
                <a:lnTo>
                  <a:pt x="474" y="330"/>
                </a:lnTo>
                <a:lnTo>
                  <a:pt x="474" y="324"/>
                </a:lnTo>
                <a:lnTo>
                  <a:pt x="474" y="317"/>
                </a:lnTo>
                <a:lnTo>
                  <a:pt x="474" y="311"/>
                </a:lnTo>
                <a:lnTo>
                  <a:pt x="474" y="304"/>
                </a:lnTo>
                <a:lnTo>
                  <a:pt x="474" y="298"/>
                </a:lnTo>
                <a:lnTo>
                  <a:pt x="474" y="291"/>
                </a:lnTo>
                <a:lnTo>
                  <a:pt x="473" y="284"/>
                </a:lnTo>
                <a:lnTo>
                  <a:pt x="473" y="278"/>
                </a:lnTo>
                <a:lnTo>
                  <a:pt x="472" y="271"/>
                </a:lnTo>
                <a:lnTo>
                  <a:pt x="471" y="265"/>
                </a:lnTo>
                <a:lnTo>
                  <a:pt x="470" y="258"/>
                </a:lnTo>
                <a:lnTo>
                  <a:pt x="469" y="251"/>
                </a:lnTo>
                <a:lnTo>
                  <a:pt x="468" y="245"/>
                </a:lnTo>
                <a:lnTo>
                  <a:pt x="467" y="238"/>
                </a:lnTo>
                <a:lnTo>
                  <a:pt x="466" y="231"/>
                </a:lnTo>
                <a:lnTo>
                  <a:pt x="465" y="225"/>
                </a:lnTo>
                <a:lnTo>
                  <a:pt x="464" y="218"/>
                </a:lnTo>
                <a:lnTo>
                  <a:pt x="462" y="211"/>
                </a:lnTo>
                <a:lnTo>
                  <a:pt x="461" y="205"/>
                </a:lnTo>
                <a:lnTo>
                  <a:pt x="460" y="198"/>
                </a:lnTo>
                <a:lnTo>
                  <a:pt x="458" y="191"/>
                </a:lnTo>
                <a:lnTo>
                  <a:pt x="457" y="185"/>
                </a:lnTo>
                <a:lnTo>
                  <a:pt x="455" y="178"/>
                </a:lnTo>
                <a:lnTo>
                  <a:pt x="454" y="172"/>
                </a:lnTo>
                <a:lnTo>
                  <a:pt x="452" y="165"/>
                </a:lnTo>
                <a:lnTo>
                  <a:pt x="450" y="158"/>
                </a:lnTo>
                <a:lnTo>
                  <a:pt x="448" y="152"/>
                </a:lnTo>
                <a:lnTo>
                  <a:pt x="447" y="145"/>
                </a:lnTo>
                <a:lnTo>
                  <a:pt x="445" y="139"/>
                </a:lnTo>
                <a:lnTo>
                  <a:pt x="443" y="132"/>
                </a:lnTo>
                <a:lnTo>
                  <a:pt x="441" y="126"/>
                </a:lnTo>
                <a:lnTo>
                  <a:pt x="439" y="119"/>
                </a:lnTo>
                <a:lnTo>
                  <a:pt x="438" y="113"/>
                </a:lnTo>
                <a:lnTo>
                  <a:pt x="436" y="107"/>
                </a:lnTo>
                <a:lnTo>
                  <a:pt x="434" y="100"/>
                </a:lnTo>
                <a:lnTo>
                  <a:pt x="432" y="94"/>
                </a:lnTo>
                <a:lnTo>
                  <a:pt x="430" y="88"/>
                </a:lnTo>
                <a:lnTo>
                  <a:pt x="428" y="82"/>
                </a:lnTo>
                <a:lnTo>
                  <a:pt x="426" y="75"/>
                </a:lnTo>
                <a:lnTo>
                  <a:pt x="425" y="69"/>
                </a:lnTo>
                <a:lnTo>
                  <a:pt x="423" y="64"/>
                </a:lnTo>
                <a:lnTo>
                  <a:pt x="421" y="58"/>
                </a:lnTo>
                <a:lnTo>
                  <a:pt x="419" y="52"/>
                </a:lnTo>
                <a:lnTo>
                  <a:pt x="417" y="46"/>
                </a:lnTo>
                <a:lnTo>
                  <a:pt x="416" y="40"/>
                </a:lnTo>
                <a:lnTo>
                  <a:pt x="414" y="34"/>
                </a:lnTo>
                <a:lnTo>
                  <a:pt x="412" y="29"/>
                </a:lnTo>
                <a:lnTo>
                  <a:pt x="411" y="23"/>
                </a:lnTo>
                <a:lnTo>
                  <a:pt x="409" y="17"/>
                </a:lnTo>
                <a:lnTo>
                  <a:pt x="407" y="11"/>
                </a:lnTo>
                <a:lnTo>
                  <a:pt x="406" y="6"/>
                </a:lnTo>
                <a:lnTo>
                  <a:pt x="404" y="0"/>
                </a:lnTo>
                <a:close/>
              </a:path>
            </a:pathLst>
          </a:custGeom>
          <a:solidFill>
            <a:srgbClr val="003EB2"/>
          </a:solidFill>
          <a:ln w="832">
            <a:solidFill>
              <a:srgbClr val="003EB2"/>
            </a:solidFill>
            <a:round/>
            <a:headEnd/>
            <a:tailEnd/>
          </a:ln>
        </p:spPr>
        <p:txBody>
          <a:bodyPr/>
          <a:lstStyle/>
          <a:p>
            <a:pPr eaLnBrk="0" hangingPunct="0">
              <a:spcBef>
                <a:spcPct val="20000"/>
              </a:spcBef>
              <a:buFontTx/>
              <a:buChar char="•"/>
            </a:pPr>
            <a:endParaRPr lang="da-DK"/>
          </a:p>
        </p:txBody>
      </p:sp>
    </p:spTree>
  </p:cSld>
  <p:clrMapOvr>
    <a:masterClrMapping/>
  </p:clrMapOvr>
  <p:transition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a-DK" smtClean="0"/>
              <a:t>Fjernkølingsloven indeholder ikke</a:t>
            </a:r>
          </a:p>
        </p:txBody>
      </p:sp>
      <p:sp>
        <p:nvSpPr>
          <p:cNvPr id="14339" name="Pladsholder til indhold 2"/>
          <p:cNvSpPr>
            <a:spLocks noGrp="1"/>
          </p:cNvSpPr>
          <p:nvPr>
            <p:ph idx="1"/>
          </p:nvPr>
        </p:nvSpPr>
        <p:spPr>
          <a:xfrm>
            <a:off x="2786050" y="2357429"/>
            <a:ext cx="5889638" cy="3768733"/>
          </a:xfrm>
        </p:spPr>
        <p:txBody>
          <a:bodyPr/>
          <a:lstStyle/>
          <a:p>
            <a:r>
              <a:rPr lang="da-DK" dirty="0" smtClean="0"/>
              <a:t>Prisbestemmelser</a:t>
            </a:r>
          </a:p>
          <a:p>
            <a:r>
              <a:rPr lang="da-DK" dirty="0" smtClean="0"/>
              <a:t>Sektortilsyn</a:t>
            </a:r>
          </a:p>
          <a:p>
            <a:r>
              <a:rPr lang="da-DK" dirty="0" smtClean="0"/>
              <a:t>Bevillingskrav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da-DK" dirty="0" smtClean="0">
                <a:effectLst/>
              </a:rPr>
              <a:t>Tak </a:t>
            </a:r>
            <a:r>
              <a:rPr lang="da-DK" smtClean="0">
                <a:effectLst/>
              </a:rPr>
              <a:t>for opmærksomheden</a:t>
            </a:r>
            <a:endParaRPr lang="da-DK" dirty="0" smtClean="0">
              <a:effectLst/>
            </a:endParaRPr>
          </a:p>
        </p:txBody>
      </p:sp>
      <p:sp>
        <p:nvSpPr>
          <p:cNvPr id="23555" name="Rectangle 3"/>
          <p:cNvSpPr>
            <a:spLocks noGrp="1" noChangeArrowheads="1"/>
          </p:cNvSpPr>
          <p:nvPr>
            <p:ph type="body" idx="1"/>
          </p:nvPr>
        </p:nvSpPr>
        <p:spPr/>
        <p:txBody>
          <a:bodyPr/>
          <a:lstStyle/>
          <a:p>
            <a:pPr algn="ctr">
              <a:lnSpc>
                <a:spcPct val="80000"/>
              </a:lnSpc>
              <a:buFontTx/>
              <a:buNone/>
            </a:pPr>
            <a:r>
              <a:rPr lang="da-DK" sz="2800" smtClean="0"/>
              <a:t>Bent Ole Gram Mortensen</a:t>
            </a:r>
          </a:p>
          <a:p>
            <a:pPr algn="ctr">
              <a:lnSpc>
                <a:spcPct val="80000"/>
              </a:lnSpc>
              <a:buFontTx/>
              <a:buNone/>
            </a:pPr>
            <a:r>
              <a:rPr lang="da-DK" sz="2800" smtClean="0"/>
              <a:t>Professor, cand.jur., Ph.D.</a:t>
            </a:r>
          </a:p>
          <a:p>
            <a:pPr algn="ctr">
              <a:lnSpc>
                <a:spcPct val="80000"/>
              </a:lnSpc>
              <a:buFontTx/>
              <a:buNone/>
            </a:pPr>
            <a:r>
              <a:rPr lang="da-DK" sz="2800" smtClean="0"/>
              <a:t>Syddansk Universitet</a:t>
            </a:r>
          </a:p>
          <a:p>
            <a:pPr algn="ctr">
              <a:lnSpc>
                <a:spcPct val="80000"/>
              </a:lnSpc>
              <a:buFontTx/>
              <a:buNone/>
            </a:pPr>
            <a:r>
              <a:rPr lang="da-DK" sz="2800" smtClean="0"/>
              <a:t>Juridisk Institut</a:t>
            </a:r>
          </a:p>
          <a:p>
            <a:pPr algn="ctr">
              <a:lnSpc>
                <a:spcPct val="80000"/>
              </a:lnSpc>
              <a:buFontTx/>
              <a:buNone/>
            </a:pPr>
            <a:r>
              <a:rPr lang="da-DK" sz="2800" smtClean="0"/>
              <a:t>Campusvej 55</a:t>
            </a:r>
          </a:p>
          <a:p>
            <a:pPr algn="ctr">
              <a:lnSpc>
                <a:spcPct val="80000"/>
              </a:lnSpc>
              <a:buFontTx/>
              <a:buNone/>
            </a:pPr>
            <a:r>
              <a:rPr lang="da-DK" sz="2800" smtClean="0"/>
              <a:t>5230 Odense M</a:t>
            </a:r>
          </a:p>
          <a:p>
            <a:pPr algn="ctr">
              <a:lnSpc>
                <a:spcPct val="80000"/>
              </a:lnSpc>
              <a:buFontTx/>
              <a:buNone/>
            </a:pPr>
            <a:r>
              <a:rPr lang="da-DK" sz="2800" smtClean="0"/>
              <a:t>Tlf. 6550 2160 (direkte)</a:t>
            </a:r>
          </a:p>
          <a:p>
            <a:pPr algn="ctr">
              <a:lnSpc>
                <a:spcPct val="80000"/>
              </a:lnSpc>
              <a:buFontTx/>
              <a:buNone/>
            </a:pPr>
            <a:r>
              <a:rPr lang="da-DK" sz="2800" smtClean="0"/>
              <a:t>Fax 6593 0726 </a:t>
            </a:r>
          </a:p>
          <a:p>
            <a:pPr algn="ctr">
              <a:lnSpc>
                <a:spcPct val="80000"/>
              </a:lnSpc>
              <a:buFontTx/>
              <a:buNone/>
            </a:pPr>
            <a:r>
              <a:rPr lang="da-DK" sz="2800" smtClean="0"/>
              <a:t>E-mail: bom@sam.sdu.dk</a:t>
            </a:r>
          </a:p>
          <a:p>
            <a:pPr algn="ctr">
              <a:lnSpc>
                <a:spcPct val="80000"/>
              </a:lnSpc>
              <a:buFontTx/>
              <a:buNone/>
            </a:pPr>
            <a:r>
              <a:rPr lang="da-DK" sz="2800" smtClean="0"/>
              <a:t>http://www.sam.sdu.dk/staff/bom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685800" y="428605"/>
            <a:ext cx="7315200" cy="714380"/>
          </a:xfrm>
        </p:spPr>
        <p:txBody>
          <a:bodyPr/>
          <a:lstStyle/>
          <a:p>
            <a:r>
              <a:rPr lang="da-DK" dirty="0" smtClean="0"/>
              <a:t>Fjernkølingslovens ikrafttræden og formål</a:t>
            </a:r>
          </a:p>
        </p:txBody>
      </p:sp>
      <p:sp>
        <p:nvSpPr>
          <p:cNvPr id="6147" name="Pladsholder til indhold 2"/>
          <p:cNvSpPr>
            <a:spLocks noGrp="1"/>
          </p:cNvSpPr>
          <p:nvPr>
            <p:ph idx="1"/>
          </p:nvPr>
        </p:nvSpPr>
        <p:spPr>
          <a:xfrm>
            <a:off x="685800" y="1571613"/>
            <a:ext cx="7315200" cy="5133988"/>
          </a:xfrm>
        </p:spPr>
        <p:txBody>
          <a:bodyPr/>
          <a:lstStyle/>
          <a:p>
            <a:r>
              <a:rPr lang="da-DK" sz="2800" dirty="0" smtClean="0"/>
              <a:t>Lov nr. 465 af 17. juni 2008 om kommunal fjernkøling</a:t>
            </a:r>
            <a:endParaRPr lang="da-DK" sz="2800" i="1" dirty="0" smtClean="0"/>
          </a:p>
          <a:p>
            <a:pPr lvl="1"/>
            <a:r>
              <a:rPr lang="da-DK" sz="2400" dirty="0" smtClean="0"/>
              <a:t>Udmøntning af den politiske aftale fra februar 2008</a:t>
            </a:r>
          </a:p>
          <a:p>
            <a:pPr lvl="1"/>
            <a:r>
              <a:rPr lang="da-DK" sz="2400" dirty="0" smtClean="0"/>
              <a:t>Vedtaget den 12. juni 2008 </a:t>
            </a:r>
          </a:p>
          <a:p>
            <a:pPr lvl="1"/>
            <a:r>
              <a:rPr lang="da-DK" sz="2400" dirty="0" err="1" smtClean="0"/>
              <a:t>Ikrafttrådt</a:t>
            </a:r>
            <a:r>
              <a:rPr lang="da-DK" sz="2400" dirty="0" smtClean="0"/>
              <a:t> den 1. juli 2008</a:t>
            </a:r>
          </a:p>
          <a:p>
            <a:r>
              <a:rPr lang="da-DK" sz="2800" dirty="0" smtClean="0"/>
              <a:t>Formål at give kommuner mulighed for at tilbyde fjernkøling af bygninger som en forsyningsydelse</a:t>
            </a:r>
          </a:p>
          <a:p>
            <a:r>
              <a:rPr lang="da-DK" sz="2800" dirty="0" smtClean="0"/>
              <a:t>At fremme energieffektiv køling af bygninger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685800" y="71415"/>
            <a:ext cx="7315200" cy="714380"/>
          </a:xfrm>
        </p:spPr>
        <p:txBody>
          <a:bodyPr/>
          <a:lstStyle/>
          <a:p>
            <a:r>
              <a:rPr lang="da-DK" dirty="0" smtClean="0"/>
              <a:t>Hjemmelsproblem</a:t>
            </a:r>
          </a:p>
        </p:txBody>
      </p:sp>
      <p:sp>
        <p:nvSpPr>
          <p:cNvPr id="7171" name="Pladsholder til indhold 2"/>
          <p:cNvSpPr>
            <a:spLocks noGrp="1"/>
          </p:cNvSpPr>
          <p:nvPr>
            <p:ph idx="1"/>
          </p:nvPr>
        </p:nvSpPr>
        <p:spPr>
          <a:xfrm>
            <a:off x="685800" y="857232"/>
            <a:ext cx="7315200" cy="5848369"/>
          </a:xfrm>
        </p:spPr>
        <p:txBody>
          <a:bodyPr/>
          <a:lstStyle/>
          <a:p>
            <a:r>
              <a:rPr lang="da-DK" sz="2000" dirty="0" smtClean="0"/>
              <a:t>Varmeforsyningsloven</a:t>
            </a:r>
          </a:p>
          <a:p>
            <a:pPr lvl="1"/>
            <a:r>
              <a:rPr lang="da-DK" sz="2000" dirty="0" smtClean="0"/>
              <a:t>Mangler eksplicit hjemmelsbestemmelse</a:t>
            </a:r>
          </a:p>
          <a:p>
            <a:pPr lvl="1"/>
            <a:r>
              <a:rPr lang="da-DK" sz="2000" dirty="0" smtClean="0"/>
              <a:t>Omfatter kun ”bygningers opvarmning og forsyning med varmt vand”</a:t>
            </a:r>
          </a:p>
          <a:p>
            <a:r>
              <a:rPr lang="da-DK" sz="2000" dirty="0" smtClean="0"/>
              <a:t>Kommunalfuldmagten</a:t>
            </a:r>
          </a:p>
          <a:p>
            <a:pPr lvl="1"/>
            <a:r>
              <a:rPr lang="da-DK" sz="2000" dirty="0" smtClean="0"/>
              <a:t>Skrivelse af 30. november 2005, Statsamtet Nordjylland vedr. Viborg Kommune (konkret Viborg Kraftvarme, der gennem Energi Viborg A/S er 100 % ejet af Viborg Kommune). Kommunen kunne ikke eje et selskab, som drev aktiviteter med levering af fjernkøling. Investeringen i forbindelse med fjernkøling var af en sådan størrelse (7 mio. kr.), at der var tale om en egentlig omarbejdelse. Det oversteg den forarbejdning af et biprodukt, som lovligt kan ske for at gøre det salgbart. En egentlig omarbejdelse kræver særlig lovhjemmel</a:t>
            </a:r>
          </a:p>
          <a:p>
            <a:pPr lvl="1"/>
            <a:r>
              <a:rPr lang="da-DK" sz="2000" dirty="0" smtClean="0"/>
              <a:t>Afgørelse af 11. februar 2008, Statsforvaltningen Hovedstaden vedr. Københavns Kommune : Primært for at forsyne virksomheder, ikke et alment forbrugsgode. Almennyttekriterium ikke opfyldt</a:t>
            </a:r>
          </a:p>
          <a:p>
            <a:pPr lvl="1"/>
            <a:endParaRPr lang="da-DK"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da-DK" smtClean="0"/>
              <a:t>Lovens hovedafsnit</a:t>
            </a:r>
          </a:p>
        </p:txBody>
      </p:sp>
      <p:sp>
        <p:nvSpPr>
          <p:cNvPr id="8195" name="Pladsholder til indhold 2"/>
          <p:cNvSpPr>
            <a:spLocks noGrp="1"/>
          </p:cNvSpPr>
          <p:nvPr>
            <p:ph idx="1"/>
          </p:nvPr>
        </p:nvSpPr>
        <p:spPr/>
        <p:txBody>
          <a:bodyPr/>
          <a:lstStyle/>
          <a:p>
            <a:r>
              <a:rPr lang="da-DK" dirty="0" smtClean="0"/>
              <a:t>Etablering og drift mv.</a:t>
            </a:r>
          </a:p>
          <a:p>
            <a:r>
              <a:rPr lang="da-DK" dirty="0" smtClean="0"/>
              <a:t>Projektgodkendelse</a:t>
            </a:r>
          </a:p>
          <a:p>
            <a:r>
              <a:rPr lang="da-DK" dirty="0" smtClean="0"/>
              <a:t>Klageadgang mv.</a:t>
            </a:r>
          </a:p>
          <a:p>
            <a:r>
              <a:rPr lang="da-DK" dirty="0" err="1" smtClean="0"/>
              <a:t>Ikrafttrædelse-</a:t>
            </a:r>
            <a:r>
              <a:rPr lang="da-DK" dirty="0" smtClean="0"/>
              <a:t> og straffebestemmelser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457200" y="274638"/>
            <a:ext cx="8229600" cy="778098"/>
          </a:xfrm>
        </p:spPr>
        <p:txBody>
          <a:bodyPr/>
          <a:lstStyle/>
          <a:p>
            <a:r>
              <a:rPr lang="da-DK" dirty="0" smtClean="0"/>
              <a:t>Adressater og hjemmel</a:t>
            </a:r>
            <a:endParaRPr lang="da-DK" dirty="0" smtClean="0"/>
          </a:p>
        </p:txBody>
      </p:sp>
      <p:sp>
        <p:nvSpPr>
          <p:cNvPr id="9219" name="Pladsholder til indhold 2"/>
          <p:cNvSpPr>
            <a:spLocks noGrp="1"/>
          </p:cNvSpPr>
          <p:nvPr>
            <p:ph idx="1"/>
          </p:nvPr>
        </p:nvSpPr>
        <p:spPr>
          <a:xfrm>
            <a:off x="457200" y="1052736"/>
            <a:ext cx="8218488" cy="5073427"/>
          </a:xfrm>
        </p:spPr>
        <p:txBody>
          <a:bodyPr/>
          <a:lstStyle/>
          <a:p>
            <a:r>
              <a:rPr lang="da-DK" dirty="0" smtClean="0"/>
              <a:t>Loven omfatter kun kommuner</a:t>
            </a:r>
          </a:p>
          <a:p>
            <a:pPr lvl="1"/>
            <a:r>
              <a:rPr lang="da-DK" dirty="0" smtClean="0"/>
              <a:t>Ikke-kommunale fjernkølingsprojekter er ikke omfattet og skal ikke skal </a:t>
            </a:r>
            <a:r>
              <a:rPr lang="da-DK" dirty="0" smtClean="0"/>
              <a:t>projektgodkendes</a:t>
            </a:r>
          </a:p>
          <a:p>
            <a:r>
              <a:rPr lang="da-DK" dirty="0" smtClean="0"/>
              <a:t>Hjemmel for kommuner til at </a:t>
            </a:r>
            <a:r>
              <a:rPr lang="da-DK" dirty="0" smtClean="0"/>
              <a:t>etablere, eje </a:t>
            </a:r>
            <a:r>
              <a:rPr lang="da-DK" dirty="0" smtClean="0"/>
              <a:t>og drive fjernkølingsanlæg</a:t>
            </a:r>
          </a:p>
          <a:p>
            <a:r>
              <a:rPr lang="da-DK" dirty="0" smtClean="0"/>
              <a:t>Gælder kun kommuner, der helt eller delvist ejer en fjernvarmevirksomhed</a:t>
            </a:r>
          </a:p>
          <a:p>
            <a:pPr lvl="1"/>
            <a:r>
              <a:rPr lang="da-DK" dirty="0" smtClean="0"/>
              <a:t>Afhændes fjernvarmevirksomheden, mistes hjemlen til (fortsat) at drive </a:t>
            </a:r>
            <a:r>
              <a:rPr lang="da-DK" dirty="0" smtClean="0"/>
              <a:t>fjernkølingsvirksomhed</a:t>
            </a:r>
          </a:p>
          <a:p>
            <a:r>
              <a:rPr lang="da-DK" dirty="0" smtClean="0"/>
              <a:t>Ikke fjernkøling i </a:t>
            </a:r>
            <a:r>
              <a:rPr lang="da-DK" dirty="0" smtClean="0"/>
              <a:t>k</a:t>
            </a:r>
            <a:r>
              <a:rPr lang="da-DK" dirty="0" smtClean="0"/>
              <a:t>ommunalt fjernvarme A/S</a:t>
            </a:r>
          </a:p>
          <a:p>
            <a:pPr lvl="1"/>
            <a:r>
              <a:rPr lang="da-DK" dirty="0" smtClean="0"/>
              <a:t>Krydssubsidieringsforbud</a:t>
            </a:r>
            <a:endParaRPr lang="da-DK" dirty="0" smtClean="0"/>
          </a:p>
          <a:p>
            <a:endParaRPr lang="da-DK"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685800" y="142853"/>
            <a:ext cx="8172480" cy="1357322"/>
          </a:xfrm>
        </p:spPr>
        <p:txBody>
          <a:bodyPr/>
          <a:lstStyle/>
          <a:p>
            <a:r>
              <a:rPr lang="da-DK" dirty="0" smtClean="0"/>
              <a:t>Kommunalt fjernkølingsanlæg (§§ 2-4 )</a:t>
            </a:r>
          </a:p>
        </p:txBody>
      </p:sp>
      <p:sp>
        <p:nvSpPr>
          <p:cNvPr id="11267" name="Pladsholder til indhold 2"/>
          <p:cNvSpPr>
            <a:spLocks noGrp="1"/>
          </p:cNvSpPr>
          <p:nvPr>
            <p:ph idx="1"/>
          </p:nvPr>
        </p:nvSpPr>
        <p:spPr>
          <a:xfrm>
            <a:off x="685800" y="1556792"/>
            <a:ext cx="7743852" cy="5148808"/>
          </a:xfrm>
        </p:spPr>
        <p:txBody>
          <a:bodyPr/>
          <a:lstStyle/>
          <a:p>
            <a:r>
              <a:rPr lang="da-DK" sz="2400" dirty="0" smtClean="0"/>
              <a:t>Anlæg til køling af bygninger</a:t>
            </a:r>
          </a:p>
          <a:p>
            <a:pPr lvl="1"/>
            <a:r>
              <a:rPr lang="da-DK" sz="2400" dirty="0" smtClean="0"/>
              <a:t>Ikke køling til procesformål</a:t>
            </a:r>
          </a:p>
          <a:p>
            <a:r>
              <a:rPr lang="da-DK" sz="2400" dirty="0" smtClean="0"/>
              <a:t>Anvendelse af det økonomiske </a:t>
            </a:r>
            <a:r>
              <a:rPr lang="da-DK" sz="2400" dirty="0" smtClean="0"/>
              <a:t>markedsinvestorprincip</a:t>
            </a:r>
          </a:p>
          <a:p>
            <a:pPr lvl="1"/>
            <a:r>
              <a:rPr lang="da-DK" sz="2400" dirty="0" smtClean="0"/>
              <a:t>Krav om risikoafhængig forrentning</a:t>
            </a:r>
          </a:p>
          <a:p>
            <a:pPr lvl="1"/>
            <a:r>
              <a:rPr lang="da-DK" sz="2400" dirty="0" smtClean="0"/>
              <a:t>Tariffer på markedsvilkår</a:t>
            </a:r>
          </a:p>
          <a:p>
            <a:r>
              <a:rPr lang="da-DK" sz="2400" dirty="0" smtClean="0"/>
              <a:t>Krav </a:t>
            </a:r>
            <a:r>
              <a:rPr lang="da-DK" sz="2400" dirty="0" smtClean="0"/>
              <a:t>om firmatisering</a:t>
            </a:r>
          </a:p>
          <a:p>
            <a:r>
              <a:rPr lang="da-DK" sz="2400" dirty="0" smtClean="0"/>
              <a:t>Krav om </a:t>
            </a:r>
            <a:r>
              <a:rPr lang="da-DK" sz="2400" dirty="0" err="1" smtClean="0"/>
              <a:t>unbundling</a:t>
            </a:r>
            <a:endParaRPr lang="da-DK" sz="2400" dirty="0" smtClean="0"/>
          </a:p>
          <a:p>
            <a:r>
              <a:rPr lang="da-DK" sz="2400" dirty="0" smtClean="0"/>
              <a:t>Forbud mod kommunalt </a:t>
            </a:r>
            <a:r>
              <a:rPr lang="da-DK" sz="2400" dirty="0" smtClean="0"/>
              <a:t>tilskud </a:t>
            </a:r>
            <a:r>
              <a:rPr lang="da-DK" sz="2400" dirty="0" smtClean="0"/>
              <a:t>eller </a:t>
            </a:r>
            <a:r>
              <a:rPr lang="da-DK" sz="2400" dirty="0" smtClean="0"/>
              <a:t>garanti</a:t>
            </a:r>
          </a:p>
          <a:p>
            <a:pPr lvl="1"/>
            <a:r>
              <a:rPr lang="da-DK" sz="2400" dirty="0" smtClean="0"/>
              <a:t>Men evt. lån via forsyningskoncern</a:t>
            </a:r>
          </a:p>
          <a:p>
            <a:pPr lvl="1"/>
            <a:r>
              <a:rPr lang="da-DK" sz="2400" dirty="0" smtClean="0"/>
              <a:t>Fjernkølingsaktiviteter i koncern omfattet af lex </a:t>
            </a:r>
            <a:r>
              <a:rPr lang="da-DK" sz="2400" dirty="0" err="1" smtClean="0"/>
              <a:t>Nesa</a:t>
            </a:r>
            <a:endParaRPr lang="da-DK" sz="2400" dirty="0" smtClean="0"/>
          </a:p>
          <a:p>
            <a:pPr marL="342900" lvl="1" indent="-342900">
              <a:buFontTx/>
              <a:buChar char="•"/>
            </a:pPr>
            <a:r>
              <a:rPr lang="da-DK" sz="2400" dirty="0" smtClean="0"/>
              <a:t>Selskabs lån påvirker ikke kommunal </a:t>
            </a:r>
            <a:r>
              <a:rPr lang="da-DK" sz="2400" dirty="0" smtClean="0"/>
              <a:t>låneramme</a:t>
            </a:r>
          </a:p>
          <a:p>
            <a:pPr marL="742950" lvl="2" indent="-342900"/>
            <a:r>
              <a:rPr lang="da-DK" dirty="0" smtClean="0"/>
              <a:t>Omfattet af kassekreditreglen</a:t>
            </a:r>
            <a:endParaRPr lang="da-DK" dirty="0" smtClean="0"/>
          </a:p>
          <a:p>
            <a:endParaRPr lang="da-DK" sz="2400" dirty="0" smtClean="0"/>
          </a:p>
          <a:p>
            <a:endParaRPr lang="da-DK" dirty="0" smtClean="0"/>
          </a:p>
          <a:p>
            <a:pPr lvl="1"/>
            <a:endParaRPr lang="da-DK"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Samlede udfordringer</a:t>
            </a:r>
            <a:endParaRPr lang="da-DK" dirty="0"/>
          </a:p>
        </p:txBody>
      </p:sp>
      <p:sp>
        <p:nvSpPr>
          <p:cNvPr id="3" name="Pladsholder til indhold 2"/>
          <p:cNvSpPr>
            <a:spLocks noGrp="1"/>
          </p:cNvSpPr>
          <p:nvPr>
            <p:ph idx="1"/>
          </p:nvPr>
        </p:nvSpPr>
        <p:spPr/>
        <p:txBody>
          <a:bodyPr/>
          <a:lstStyle/>
          <a:p>
            <a:r>
              <a:rPr lang="da-DK" dirty="0" smtClean="0"/>
              <a:t>Skal konkurrerer med andre kommunale formål ift. indskudskapitel</a:t>
            </a:r>
          </a:p>
          <a:p>
            <a:r>
              <a:rPr lang="da-DK" dirty="0" smtClean="0"/>
              <a:t>Uden kommunal garanti dyrt og svært at låne</a:t>
            </a:r>
          </a:p>
          <a:p>
            <a:r>
              <a:rPr lang="da-DK" dirty="0" smtClean="0"/>
              <a:t>Kan ikke støtte sig på varmeforsyningskunder</a:t>
            </a:r>
            <a:r>
              <a:rPr lang="da-DK" smtClean="0"/>
              <a:t>, skønt de er kunder</a:t>
            </a:r>
            <a:endParaRPr lang="da-DK"/>
          </a:p>
        </p:txBody>
      </p:sp>
      <p:sp>
        <p:nvSpPr>
          <p:cNvPr id="4" name="Pladsholder til dato 3"/>
          <p:cNvSpPr>
            <a:spLocks noGrp="1"/>
          </p:cNvSpPr>
          <p:nvPr>
            <p:ph type="dt" sz="half" idx="10"/>
          </p:nvPr>
        </p:nvSpPr>
        <p:spPr/>
        <p:txBody>
          <a:bodyPr/>
          <a:lstStyle/>
          <a:p>
            <a:pPr>
              <a:defRPr/>
            </a:pPr>
            <a:r>
              <a:rPr lang="da-DK" smtClean="0"/>
              <a:t>Bent Ole Gram Mortensen</a:t>
            </a:r>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685800" y="142853"/>
            <a:ext cx="8172480" cy="693859"/>
          </a:xfrm>
        </p:spPr>
        <p:txBody>
          <a:bodyPr/>
          <a:lstStyle/>
          <a:p>
            <a:r>
              <a:rPr lang="da-DK" dirty="0" smtClean="0"/>
              <a:t>Projektgodkendelse (§§ 5-7)</a:t>
            </a:r>
          </a:p>
        </p:txBody>
      </p:sp>
      <p:sp>
        <p:nvSpPr>
          <p:cNvPr id="12291" name="Pladsholder til indhold 2"/>
          <p:cNvSpPr>
            <a:spLocks noGrp="1"/>
          </p:cNvSpPr>
          <p:nvPr>
            <p:ph idx="1"/>
          </p:nvPr>
        </p:nvSpPr>
        <p:spPr>
          <a:xfrm>
            <a:off x="685800" y="980728"/>
            <a:ext cx="7672414" cy="5724873"/>
          </a:xfrm>
        </p:spPr>
        <p:txBody>
          <a:bodyPr/>
          <a:lstStyle/>
          <a:p>
            <a:r>
              <a:rPr lang="da-DK" dirty="0" smtClean="0"/>
              <a:t>Kommunen som godkendelsesmyndighed</a:t>
            </a:r>
          </a:p>
          <a:p>
            <a:pPr lvl="1"/>
            <a:r>
              <a:rPr lang="da-DK" dirty="0" smtClean="0"/>
              <a:t>Effektivitetskrav</a:t>
            </a:r>
          </a:p>
          <a:p>
            <a:pPr lvl="1"/>
            <a:r>
              <a:rPr lang="da-DK" dirty="0" smtClean="0"/>
              <a:t>Intet godkendelseskrav for private projekter</a:t>
            </a:r>
          </a:p>
          <a:p>
            <a:r>
              <a:rPr lang="da-DK" dirty="0" smtClean="0"/>
              <a:t>Energiklagenævnet som rekursmyndighed</a:t>
            </a:r>
          </a:p>
          <a:p>
            <a:pPr lvl="1"/>
            <a:r>
              <a:rPr lang="da-DK" dirty="0" smtClean="0"/>
              <a:t>Klagefrist på 4 uger efter afgørelsens meddelelse</a:t>
            </a:r>
          </a:p>
          <a:p>
            <a:pPr lvl="1"/>
            <a:r>
              <a:rPr lang="da-DK" dirty="0" smtClean="0"/>
              <a:t>Mulighed for domstolsprøvelse, når den endelige afgørelse foreligger</a:t>
            </a:r>
          </a:p>
          <a:p>
            <a:pPr lvl="1"/>
            <a:r>
              <a:rPr lang="da-DK" dirty="0" smtClean="0"/>
              <a:t>6 </a:t>
            </a:r>
            <a:r>
              <a:rPr lang="da-DK" dirty="0" err="1" smtClean="0"/>
              <a:t>månders</a:t>
            </a:r>
            <a:r>
              <a:rPr lang="da-DK" dirty="0" smtClean="0"/>
              <a:t> frist for domstolsprøvelse</a:t>
            </a:r>
          </a:p>
          <a:p>
            <a:r>
              <a:rPr lang="da-DK" dirty="0" smtClean="0"/>
              <a:t>Ingen kommunal </a:t>
            </a:r>
            <a:r>
              <a:rPr lang="da-DK" dirty="0" smtClean="0"/>
              <a:t>planlægningsforpligtelse</a:t>
            </a:r>
          </a:p>
          <a:p>
            <a:pPr lvl="1"/>
            <a:r>
              <a:rPr lang="da-DK" dirty="0" smtClean="0"/>
              <a:t>Ingen planlægningsforpligtelse</a:t>
            </a:r>
          </a:p>
          <a:p>
            <a:pPr lvl="1"/>
            <a:r>
              <a:rPr lang="da-DK" dirty="0" smtClean="0"/>
              <a:t>Evt. tilslutningspligt, PL § 15</a:t>
            </a:r>
            <a:r>
              <a:rPr lang="da-DK" dirty="0" smtClean="0"/>
              <a:t>, stk. 1, nr. </a:t>
            </a:r>
            <a:r>
              <a:rPr lang="da-DK" dirty="0" smtClean="0"/>
              <a:t>11</a:t>
            </a:r>
            <a:endParaRPr lang="da-DK"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a-DK" smtClean="0"/>
              <a:t>Straf (§ 9)</a:t>
            </a:r>
          </a:p>
        </p:txBody>
      </p:sp>
      <p:sp>
        <p:nvSpPr>
          <p:cNvPr id="13315" name="Pladsholder til indhold 2"/>
          <p:cNvSpPr>
            <a:spLocks noGrp="1"/>
          </p:cNvSpPr>
          <p:nvPr>
            <p:ph idx="1"/>
          </p:nvPr>
        </p:nvSpPr>
        <p:spPr/>
        <p:txBody>
          <a:bodyPr/>
          <a:lstStyle/>
          <a:p>
            <a:r>
              <a:rPr lang="da-DK" smtClean="0"/>
              <a:t>Bødestraf for manglende projektgodkendelse</a:t>
            </a:r>
          </a:p>
          <a:p>
            <a:r>
              <a:rPr lang="da-DK" smtClean="0"/>
              <a:t>Juridiske personer kan pålægges straf</a:t>
            </a:r>
          </a:p>
          <a:p>
            <a:r>
              <a:rPr lang="da-DK" smtClean="0"/>
              <a:t>Mulighed for strafbestemmelser i bekendtgørelser</a:t>
            </a:r>
          </a:p>
        </p:txBody>
      </p:sp>
    </p:spTree>
  </p:cSld>
  <p:clrMapOvr>
    <a:masterClrMapping/>
  </p:clrMapOvr>
</p:sld>
</file>

<file path=ppt/theme/theme1.xml><?xml version="1.0" encoding="utf-8"?>
<a:theme xmlns:a="http://schemas.openxmlformats.org/drawingml/2006/main" name="Brugerdefineret design">
  <a:themeElements>
    <a:clrScheme name="Brugerdefinere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ugerdefineret design">
      <a:majorFont>
        <a:latin typeface="Verdana"/>
        <a:ea typeface=""/>
        <a:cs typeface=""/>
      </a:majorFont>
      <a:minorFont>
        <a:latin typeface="Garamond"/>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da-DK"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da-DK" sz="3200" b="0" i="0" u="none" strike="noStrike" cap="none" normalizeH="0" baseline="0" smtClean="0">
            <a:ln>
              <a:noFill/>
            </a:ln>
            <a:solidFill>
              <a:schemeClr val="tx1"/>
            </a:solidFill>
            <a:effectLst/>
            <a:latin typeface="Arial" charset="0"/>
          </a:defRPr>
        </a:defPPr>
      </a:lstStyle>
    </a:lnDef>
  </a:objectDefaults>
  <a:extraClrSchemeLst>
    <a:extraClrScheme>
      <a:clrScheme name="Brugerdefinere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ugerdefinere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ugerdefinere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ugerdefinere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ugerdefinere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ugerdefinere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ugerdefinere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ugerdefinere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ugerdefinere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ugerdefinere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ugerdefinere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ugerdefinere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TotalTime>
  <Words>500</Words>
  <Application>Microsoft Office PowerPoint</Application>
  <PresentationFormat>Skærmshow (4:3)</PresentationFormat>
  <Paragraphs>80</Paragraphs>
  <Slides>11</Slides>
  <Notes>2</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Brugerdefineret design</vt:lpstr>
      <vt:lpstr>Regulatoriske rammer for fjernkøling</vt:lpstr>
      <vt:lpstr>Fjernkølingslovens ikrafttræden og formål</vt:lpstr>
      <vt:lpstr>Hjemmelsproblem</vt:lpstr>
      <vt:lpstr>Lovens hovedafsnit</vt:lpstr>
      <vt:lpstr>Adressater og hjemmel</vt:lpstr>
      <vt:lpstr>Kommunalt fjernkølingsanlæg (§§ 2-4 )</vt:lpstr>
      <vt:lpstr>Samlede udfordringer</vt:lpstr>
      <vt:lpstr>Projektgodkendelse (§§ 5-7)</vt:lpstr>
      <vt:lpstr>Straf (§ 9)</vt:lpstr>
      <vt:lpstr>Fjernkølingsloven indeholder ikke</vt:lpstr>
      <vt:lpstr>Tak for opmærksomheden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 rekurs</dc:title>
  <cp:lastModifiedBy>bom</cp:lastModifiedBy>
  <cp:revision>31</cp:revision>
  <dcterms:modified xsi:type="dcterms:W3CDTF">2012-03-07T15:16:12Z</dcterms:modified>
</cp:coreProperties>
</file>